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9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4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6"/>
  </p:notesMasterIdLst>
  <p:sldIdLst>
    <p:sldId id="256" r:id="rId2"/>
    <p:sldId id="402" r:id="rId3"/>
    <p:sldId id="401" r:id="rId4"/>
    <p:sldId id="400" r:id="rId5"/>
    <p:sldId id="399" r:id="rId6"/>
    <p:sldId id="412" r:id="rId7"/>
    <p:sldId id="398" r:id="rId8"/>
    <p:sldId id="376" r:id="rId9"/>
    <p:sldId id="375" r:id="rId10"/>
    <p:sldId id="377" r:id="rId11"/>
    <p:sldId id="268" r:id="rId12"/>
    <p:sldId id="319" r:id="rId13"/>
    <p:sldId id="274" r:id="rId14"/>
    <p:sldId id="271" r:id="rId15"/>
    <p:sldId id="269" r:id="rId16"/>
    <p:sldId id="267" r:id="rId17"/>
    <p:sldId id="292" r:id="rId18"/>
    <p:sldId id="332" r:id="rId19"/>
    <p:sldId id="403" r:id="rId20"/>
    <p:sldId id="296" r:id="rId21"/>
    <p:sldId id="299" r:id="rId22"/>
    <p:sldId id="405" r:id="rId23"/>
    <p:sldId id="294" r:id="rId24"/>
    <p:sldId id="322" r:id="rId25"/>
    <p:sldId id="320" r:id="rId26"/>
    <p:sldId id="304" r:id="rId27"/>
    <p:sldId id="334" r:id="rId28"/>
    <p:sldId id="333" r:id="rId29"/>
    <p:sldId id="293" r:id="rId30"/>
    <p:sldId id="305" r:id="rId31"/>
    <p:sldId id="313" r:id="rId32"/>
    <p:sldId id="336" r:id="rId33"/>
    <p:sldId id="411" r:id="rId34"/>
    <p:sldId id="298" r:id="rId35"/>
    <p:sldId id="321" r:id="rId36"/>
    <p:sldId id="276" r:id="rId37"/>
    <p:sldId id="300" r:id="rId38"/>
    <p:sldId id="406" r:id="rId39"/>
    <p:sldId id="301" r:id="rId40"/>
    <p:sldId id="339" r:id="rId41"/>
    <p:sldId id="330" r:id="rId42"/>
    <p:sldId id="378" r:id="rId43"/>
    <p:sldId id="379" r:id="rId44"/>
    <p:sldId id="410" r:id="rId45"/>
    <p:sldId id="340" r:id="rId46"/>
    <p:sldId id="341" r:id="rId47"/>
    <p:sldId id="342" r:id="rId48"/>
    <p:sldId id="323" r:id="rId49"/>
    <p:sldId id="408" r:id="rId50"/>
    <p:sldId id="316" r:id="rId51"/>
    <p:sldId id="290" r:id="rId52"/>
    <p:sldId id="317" r:id="rId53"/>
    <p:sldId id="318" r:id="rId54"/>
    <p:sldId id="397" r:id="rId55"/>
    <p:sldId id="380" r:id="rId56"/>
    <p:sldId id="381" r:id="rId57"/>
    <p:sldId id="382" r:id="rId58"/>
    <p:sldId id="383" r:id="rId59"/>
    <p:sldId id="409" r:id="rId60"/>
    <p:sldId id="384" r:id="rId61"/>
    <p:sldId id="385" r:id="rId62"/>
    <p:sldId id="386" r:id="rId63"/>
    <p:sldId id="387" r:id="rId64"/>
    <p:sldId id="388" r:id="rId65"/>
    <p:sldId id="389" r:id="rId66"/>
    <p:sldId id="413" r:id="rId67"/>
    <p:sldId id="391" r:id="rId68"/>
    <p:sldId id="390" r:id="rId69"/>
    <p:sldId id="392" r:id="rId70"/>
    <p:sldId id="393" r:id="rId71"/>
    <p:sldId id="394" r:id="rId72"/>
    <p:sldId id="395" r:id="rId73"/>
    <p:sldId id="414" r:id="rId74"/>
    <p:sldId id="396" r:id="rId75"/>
  </p:sldIdLst>
  <p:sldSz cx="9144000" cy="6858000" type="screen4x3"/>
  <p:notesSz cx="6858000" cy="9144000"/>
  <p:custDataLst>
    <p:tags r:id="rId7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-Quiz" id="{6C506584-47E0-7343-A6A2-EBBBE87D05E1}">
          <p14:sldIdLst>
            <p14:sldId id="256"/>
            <p14:sldId id="402"/>
            <p14:sldId id="401"/>
            <p14:sldId id="400"/>
            <p14:sldId id="399"/>
            <p14:sldId id="412"/>
            <p14:sldId id="398"/>
            <p14:sldId id="376"/>
            <p14:sldId id="375"/>
            <p14:sldId id="377"/>
          </p14:sldIdLst>
        </p14:section>
        <p14:section name="History of Diabetes Mellius" id="{CCF3D27E-FCF0-E348-A5C9-402A95BC5688}">
          <p14:sldIdLst>
            <p14:sldId id="268"/>
            <p14:sldId id="319"/>
            <p14:sldId id="274"/>
            <p14:sldId id="271"/>
            <p14:sldId id="269"/>
          </p14:sldIdLst>
        </p14:section>
        <p14:section name="Normal Physiology of Glucose Homeostasis" id="{5833F39B-8166-A843-A108-9D1BCD279BF3}">
          <p14:sldIdLst>
            <p14:sldId id="267"/>
            <p14:sldId id="292"/>
            <p14:sldId id="332"/>
            <p14:sldId id="403"/>
            <p14:sldId id="296"/>
            <p14:sldId id="299"/>
            <p14:sldId id="405"/>
            <p14:sldId id="294"/>
            <p14:sldId id="322"/>
            <p14:sldId id="320"/>
            <p14:sldId id="304"/>
            <p14:sldId id="334"/>
            <p14:sldId id="333"/>
            <p14:sldId id="293"/>
            <p14:sldId id="305"/>
            <p14:sldId id="313"/>
            <p14:sldId id="336"/>
            <p14:sldId id="411"/>
            <p14:sldId id="298"/>
            <p14:sldId id="321"/>
            <p14:sldId id="276"/>
            <p14:sldId id="300"/>
            <p14:sldId id="406"/>
            <p14:sldId id="301"/>
            <p14:sldId id="339"/>
            <p14:sldId id="330"/>
            <p14:sldId id="378"/>
            <p14:sldId id="379"/>
            <p14:sldId id="410"/>
          </p14:sldIdLst>
        </p14:section>
        <p14:section name="Pathophysiology of Glucose Homeostasis" id="{4CE1EEED-8707-864F-B449-1F66B5D0E6F3}">
          <p14:sldIdLst>
            <p14:sldId id="340"/>
            <p14:sldId id="341"/>
            <p14:sldId id="342"/>
            <p14:sldId id="323"/>
            <p14:sldId id="408"/>
            <p14:sldId id="316"/>
            <p14:sldId id="290"/>
            <p14:sldId id="317"/>
            <p14:sldId id="318"/>
            <p14:sldId id="397"/>
          </p14:sldIdLst>
        </p14:section>
        <p14:section name="Hypothalamus and Appetite Control" id="{05CE794B-3D04-9248-9C64-0B2C385121D5}">
          <p14:sldIdLst>
            <p14:sldId id="380"/>
            <p14:sldId id="381"/>
            <p14:sldId id="382"/>
            <p14:sldId id="383"/>
            <p14:sldId id="409"/>
            <p14:sldId id="384"/>
            <p14:sldId id="385"/>
            <p14:sldId id="386"/>
            <p14:sldId id="387"/>
            <p14:sldId id="388"/>
            <p14:sldId id="389"/>
            <p14:sldId id="413"/>
            <p14:sldId id="391"/>
            <p14:sldId id="390"/>
            <p14:sldId id="392"/>
            <p14:sldId id="393"/>
            <p14:sldId id="394"/>
            <p14:sldId id="395"/>
            <p14:sldId id="414"/>
            <p14:sldId id="39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8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napVertSplitter="1">
    <p:restoredLeft sz="15620"/>
    <p:restoredTop sz="94660"/>
  </p:normalViewPr>
  <p:slideViewPr>
    <p:cSldViewPr snapToGrid="0" snapToObjects="1">
      <p:cViewPr>
        <p:scale>
          <a:sx n="134" d="100"/>
          <a:sy n="134" d="100"/>
        </p:scale>
        <p:origin x="-211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2" d="100"/>
        <a:sy n="10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notesMaster" Target="notesMasters/notesMaster1.xml"/><Relationship Id="rId77" Type="http://schemas.openxmlformats.org/officeDocument/2006/relationships/printerSettings" Target="printerSettings/printerSettings1.bin"/><Relationship Id="rId78" Type="http://schemas.openxmlformats.org/officeDocument/2006/relationships/tags" Target="tags/tag1.xml"/><Relationship Id="rId79" Type="http://schemas.openxmlformats.org/officeDocument/2006/relationships/presProps" Target="pres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51E69-EE97-1540-BF0A-590EAF88C0A1}" type="datetimeFigureOut">
              <a:rPr lang="en-US" smtClean="0"/>
              <a:t>3/28/16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42D163-0184-6448-B268-B71368ED4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92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what the burnt</a:t>
            </a:r>
            <a:r>
              <a:rPr lang="en-US" baseline="0" dirty="0" smtClean="0"/>
              <a:t> orange slide means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setup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765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 is glucagon, green is insulin</a:t>
            </a:r>
          </a:p>
          <a:p>
            <a:endParaRPr lang="en-US" dirty="0" smtClean="0"/>
          </a:p>
          <a:p>
            <a:r>
              <a:rPr lang="en-US" dirty="0" smtClean="0"/>
              <a:t>What happens if you cannot</a:t>
            </a:r>
            <a:r>
              <a:rPr lang="en-US" baseline="0" dirty="0" smtClean="0"/>
              <a:t> secrete insulin from beta cells?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774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Virtually</a:t>
            </a:r>
            <a:r>
              <a:rPr lang="en-US" baseline="0" dirty="0" smtClean="0"/>
              <a:t> all relevant insulin signaling requires the activation of </a:t>
            </a:r>
            <a:r>
              <a:rPr lang="en-US" baseline="0" dirty="0" err="1" smtClean="0"/>
              <a:t>Akt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Make sure to mention that all of these phosphorylation events can be reversed</a:t>
            </a:r>
            <a:r>
              <a:rPr lang="en-US" baseline="0" dirty="0" smtClean="0"/>
              <a:t> by protein phosphatases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18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ask about which</a:t>
            </a:r>
            <a:r>
              <a:rPr lang="en-US" baseline="0" dirty="0" smtClean="0"/>
              <a:t> mediators are increased with insulin, or see what the allosteric activation of GS looks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314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First, does</a:t>
            </a:r>
            <a:r>
              <a:rPr lang="en-US" baseline="0" dirty="0" smtClean="0"/>
              <a:t> insulin promote or reduce gluconeogenesis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56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Potentially spend</a:t>
            </a:r>
            <a:r>
              <a:rPr lang="en-US" baseline="0" dirty="0" smtClean="0"/>
              <a:t> some time on earl </a:t>
            </a:r>
            <a:r>
              <a:rPr lang="en-US" baseline="0" dirty="0" err="1" smtClean="0"/>
              <a:t>sutherland’s</a:t>
            </a:r>
            <a:r>
              <a:rPr lang="en-US" baseline="0" dirty="0" smtClean="0"/>
              <a:t> experiments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46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Same as</a:t>
            </a:r>
            <a:r>
              <a:rPr lang="en-US" baseline="0" dirty="0" smtClean="0"/>
              <a:t> epinephrine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Ask,</a:t>
            </a:r>
            <a:r>
              <a:rPr lang="en-US" baseline="0" dirty="0" smtClean="0"/>
              <a:t> if we modulate F26P to promote gluconeogenesis, what would we want to do to it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478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Independent of blood glucose, what would exercise do to insulin</a:t>
            </a:r>
            <a:r>
              <a:rPr lang="en-US" baseline="0" dirty="0" smtClean="0"/>
              <a:t> and glucagon levels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109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Draw a GTT on the board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533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 is correct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3809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Spend some time discussing what would happen</a:t>
            </a:r>
            <a:r>
              <a:rPr lang="en-US" baseline="0" dirty="0" smtClean="0"/>
              <a:t> </a:t>
            </a:r>
            <a:r>
              <a:rPr lang="en-US" dirty="0" smtClean="0"/>
              <a:t>Insulin resistance and pancreatic responses underlie progression from weight gain to diabetes</a:t>
            </a:r>
          </a:p>
          <a:p>
            <a:r>
              <a:rPr lang="en-US" baseline="0" dirty="0" smtClean="0"/>
              <a:t>if someone is obese but resistant to diabetes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92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Dual-effector hypothesis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ACDED-B45A-E249-B67B-638F985646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67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PI3K activity is decreased, what upstream problems</a:t>
            </a:r>
            <a:r>
              <a:rPr lang="en-US" baseline="0" dirty="0" smtClean="0"/>
              <a:t> could cause that?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9815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 populations</a:t>
            </a:r>
            <a:r>
              <a:rPr lang="en-US" baseline="0" dirty="0" smtClean="0"/>
              <a:t> of neurons in the </a:t>
            </a:r>
            <a:r>
              <a:rPr lang="en-US" baseline="0" dirty="0" err="1" smtClean="0"/>
              <a:t>arcuate</a:t>
            </a:r>
            <a:r>
              <a:rPr lang="en-US" baseline="0" dirty="0" smtClean="0"/>
              <a:t> nucleus.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46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</a:t>
            </a:r>
            <a:r>
              <a:rPr lang="en-US" dirty="0" err="1" smtClean="0"/>
              <a:t>subfornicular</a:t>
            </a:r>
            <a:r>
              <a:rPr lang="en-US" baseline="0" dirty="0" smtClean="0"/>
              <a:t> organ, area </a:t>
            </a:r>
            <a:r>
              <a:rPr lang="en-US" baseline="0" dirty="0" err="1" smtClean="0"/>
              <a:t>postrema</a:t>
            </a:r>
            <a:r>
              <a:rPr lang="en-US" baseline="0" dirty="0" smtClean="0"/>
              <a:t> and the hypothalamus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151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Think about it this way… </a:t>
            </a:r>
            <a:r>
              <a:rPr lang="en-US" dirty="0" err="1" smtClean="0"/>
              <a:t>AgRP</a:t>
            </a:r>
            <a:r>
              <a:rPr lang="en-US" baseline="0" dirty="0" smtClean="0"/>
              <a:t> neurons like to be on, and when they are on they increase appetite.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830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anorexigenic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9050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ob</a:t>
            </a:r>
            <a:r>
              <a:rPr lang="en-US" baseline="0" dirty="0" smtClean="0"/>
              <a:t> gene is </a:t>
            </a:r>
            <a:r>
              <a:rPr lang="en-US" baseline="0" dirty="0" err="1" smtClean="0"/>
              <a:t>leptin</a:t>
            </a:r>
            <a:endParaRPr lang="en-US" baseline="0" dirty="0" smtClean="0"/>
          </a:p>
          <a:p>
            <a:r>
              <a:rPr lang="en-US" baseline="0" dirty="0" err="1" smtClean="0"/>
              <a:t>db</a:t>
            </a:r>
            <a:r>
              <a:rPr lang="en-US" baseline="0" dirty="0" smtClean="0"/>
              <a:t> gene is the </a:t>
            </a:r>
            <a:r>
              <a:rPr lang="en-US" baseline="0" dirty="0" err="1" smtClean="0"/>
              <a:t>leptin</a:t>
            </a:r>
            <a:r>
              <a:rPr lang="en-US" baseline="0" dirty="0" smtClean="0"/>
              <a:t> receptor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234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negative feedback and why </a:t>
            </a:r>
            <a:r>
              <a:rPr lang="en-US" dirty="0" err="1" smtClean="0"/>
              <a:t>leptin</a:t>
            </a:r>
            <a:r>
              <a:rPr lang="en-US" dirty="0" smtClean="0"/>
              <a:t> therapy </a:t>
            </a:r>
            <a:r>
              <a:rPr lang="en-US" dirty="0" err="1" smtClean="0"/>
              <a:t>dosent</a:t>
            </a:r>
            <a:r>
              <a:rPr lang="en-US" dirty="0" smtClean="0"/>
              <a:t>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720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negative feedback and why </a:t>
            </a:r>
            <a:r>
              <a:rPr lang="en-US" dirty="0" err="1" smtClean="0"/>
              <a:t>leptin</a:t>
            </a:r>
            <a:r>
              <a:rPr lang="en-US" dirty="0" smtClean="0"/>
              <a:t> therapy </a:t>
            </a:r>
            <a:r>
              <a:rPr lang="en-US" dirty="0" err="1" smtClean="0"/>
              <a:t>dosent</a:t>
            </a:r>
            <a:r>
              <a:rPr lang="en-US" smtClean="0"/>
              <a:t> work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720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negative feedback and why </a:t>
            </a:r>
            <a:r>
              <a:rPr lang="en-US" dirty="0" err="1" smtClean="0"/>
              <a:t>leptin</a:t>
            </a:r>
            <a:r>
              <a:rPr lang="en-US" dirty="0" smtClean="0"/>
              <a:t> therapy </a:t>
            </a:r>
            <a:r>
              <a:rPr lang="en-US" dirty="0" err="1" smtClean="0"/>
              <a:t>dosent</a:t>
            </a:r>
            <a:r>
              <a:rPr lang="en-US" smtClean="0"/>
              <a:t> work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72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Endocrine </a:t>
            </a:r>
            <a:r>
              <a:rPr lang="en-US" dirty="0" err="1" smtClean="0"/>
              <a:t>vs</a:t>
            </a:r>
            <a:r>
              <a:rPr lang="en-US" dirty="0" smtClean="0"/>
              <a:t> Exocrine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78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of 2011, diabetes affects 25.8 million people or 8.3% of the population.  This includes approximately 7 million undiagnosed individuals.  In addition to this, 79 million Americans over the age of 20 are estimated to be pre-diabetic.  As of 2007, diabetes is estimated to cost $116 billion in direct and $58 billion in indirect costs [@CDC2011].</a:t>
            </a:r>
          </a:p>
          <a:p>
            <a:endParaRPr lang="en-US" dirty="0" smtClean="0"/>
          </a:p>
          <a:p>
            <a:r>
              <a:rPr lang="en-US" dirty="0" smtClean="0"/>
              <a:t>Diabetes is especially prevalent in this region.  As shown in the map, there is a higher percentage of diabetics in the mid and deep south regions of the United States.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570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1889 von </a:t>
            </a:r>
            <a:r>
              <a:rPr lang="en-US" dirty="0" err="1" smtClean="0"/>
              <a:t>Mering</a:t>
            </a:r>
            <a:r>
              <a:rPr lang="en-US" dirty="0" smtClean="0"/>
              <a:t> and </a:t>
            </a:r>
            <a:r>
              <a:rPr lang="en-US" dirty="0" err="1" smtClean="0"/>
              <a:t>Minkowski</a:t>
            </a:r>
            <a:r>
              <a:rPr lang="en-US" dirty="0" smtClean="0"/>
              <a:t> (</a:t>
            </a:r>
            <a:r>
              <a:rPr lang="en-US" dirty="0" err="1" smtClean="0"/>
              <a:t>Pancreatectomy</a:t>
            </a:r>
            <a:r>
              <a:rPr lang="en-US" dirty="0" smtClean="0"/>
              <a:t> mimics disease)</a:t>
            </a:r>
          </a:p>
          <a:p>
            <a:r>
              <a:rPr lang="en-US" dirty="0" err="1" smtClean="0"/>
              <a:t>Banting</a:t>
            </a:r>
            <a:r>
              <a:rPr lang="en-US" dirty="0" smtClean="0"/>
              <a:t> was a surgeon</a:t>
            </a:r>
            <a:r>
              <a:rPr lang="en-US" baseline="0" dirty="0" smtClean="0"/>
              <a:t> adept at </a:t>
            </a:r>
            <a:r>
              <a:rPr lang="en-US" baseline="0" dirty="0" err="1" smtClean="0"/>
              <a:t>pancreatectomizing</a:t>
            </a:r>
            <a:r>
              <a:rPr lang="en-US" baseline="0" dirty="0" smtClean="0"/>
              <a:t> dogs, Best was a lab technician who was very good at measuring blood glucose.  MacLeod provided them lab space at the University of Toronto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93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Insulin was discovered by Frederick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Banting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his colleagues at the University of Toronto in 1921. They performed experiments in which they injected extracts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pancreas fractions into dogs which had their pancreas’ surgically removed. They showed that a secreted substance from the pancreas lowered blood glucose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these dogs (Frederick G.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Banting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Best 1922).  This is an image of dog pancreas isolate injected into a diabetic child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105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for some examples of how glucose is stored, or</a:t>
            </a:r>
            <a:r>
              <a:rPr lang="en-US" baseline="0" dirty="0" smtClean="0"/>
              <a:t> how it is utilized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82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 does this mainly occur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800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Rate limiting</a:t>
            </a:r>
            <a:r>
              <a:rPr lang="en-US" baseline="0" dirty="0" smtClean="0"/>
              <a:t> step is the regulation of glycogen synthase activity.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Allosterically</a:t>
            </a:r>
            <a:r>
              <a:rPr lang="en-US" baseline="0" dirty="0" smtClean="0"/>
              <a:t> activated by Glucose-6-Phosphate, which is increased during glucose uptake and glycolytic flux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6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369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58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89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424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61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333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43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052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629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77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3/28/16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5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60216-DE58-BF40-A487-1C1D64533AD0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870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1" Type="http://schemas.openxmlformats.org/officeDocument/2006/relationships/tags" Target="../tags/tag32.xml"/><Relationship Id="rId2" Type="http://schemas.openxmlformats.org/officeDocument/2006/relationships/tags" Target="../tags/tag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4" Type="http://schemas.openxmlformats.org/officeDocument/2006/relationships/tags" Target="../tags/tag5.xml"/><Relationship Id="rId5" Type="http://schemas.openxmlformats.org/officeDocument/2006/relationships/tags" Target="../tags/tag6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1" Type="http://schemas.openxmlformats.org/officeDocument/2006/relationships/tags" Target="../tags/tag35.xml"/><Relationship Id="rId2" Type="http://schemas.openxmlformats.org/officeDocument/2006/relationships/tags" Target="../tags/tag3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4" Type="http://schemas.openxmlformats.org/officeDocument/2006/relationships/tags" Target="../tags/tag10.xml"/><Relationship Id="rId5" Type="http://schemas.openxmlformats.org/officeDocument/2006/relationships/tags" Target="../tags/tag11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1" Type="http://schemas.openxmlformats.org/officeDocument/2006/relationships/tags" Target="../tags/tag7.xml"/><Relationship Id="rId2" Type="http://schemas.openxmlformats.org/officeDocument/2006/relationships/tags" Target="../tags/tag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4" Type="http://schemas.openxmlformats.org/officeDocument/2006/relationships/tags" Target="../tags/tag41.xml"/><Relationship Id="rId5" Type="http://schemas.openxmlformats.org/officeDocument/2006/relationships/tags" Target="../tags/tag42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1" Type="http://schemas.openxmlformats.org/officeDocument/2006/relationships/tags" Target="../tags/tag38.xml"/><Relationship Id="rId2" Type="http://schemas.openxmlformats.org/officeDocument/2006/relationships/tags" Target="../tags/tag3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1" Type="http://schemas.openxmlformats.org/officeDocument/2006/relationships/tags" Target="../tags/tag43.xml"/><Relationship Id="rId2" Type="http://schemas.openxmlformats.org/officeDocument/2006/relationships/tags" Target="../tags/tag4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4" Type="http://schemas.openxmlformats.org/officeDocument/2006/relationships/tags" Target="../tags/tag15.xml"/><Relationship Id="rId5" Type="http://schemas.openxmlformats.org/officeDocument/2006/relationships/tags" Target="../tags/tag16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2.xml"/><Relationship Id="rId8" Type="http://schemas.openxmlformats.org/officeDocument/2006/relationships/image" Target="../media/image3.png"/><Relationship Id="rId1" Type="http://schemas.openxmlformats.org/officeDocument/2006/relationships/tags" Target="../tags/tag12.xml"/><Relationship Id="rId2" Type="http://schemas.openxmlformats.org/officeDocument/2006/relationships/tags" Target="../tags/tag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4" Type="http://schemas.openxmlformats.org/officeDocument/2006/relationships/tags" Target="../tags/tag49.xml"/><Relationship Id="rId5" Type="http://schemas.openxmlformats.org/officeDocument/2006/relationships/tags" Target="../tags/tag50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8.xml"/><Relationship Id="rId8" Type="http://schemas.openxmlformats.org/officeDocument/2006/relationships/image" Target="../media/image42.png"/><Relationship Id="rId1" Type="http://schemas.openxmlformats.org/officeDocument/2006/relationships/tags" Target="../tags/tag46.xml"/><Relationship Id="rId2" Type="http://schemas.openxmlformats.org/officeDocument/2006/relationships/tags" Target="../tags/tag4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4" Type="http://schemas.openxmlformats.org/officeDocument/2006/relationships/tags" Target="../tags/tag20.xml"/><Relationship Id="rId5" Type="http://schemas.openxmlformats.org/officeDocument/2006/relationships/tags" Target="../tags/tag21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1" Type="http://schemas.openxmlformats.org/officeDocument/2006/relationships/tags" Target="../tags/tag17.xml"/><Relationship Id="rId2" Type="http://schemas.openxmlformats.org/officeDocument/2006/relationships/tags" Target="../tags/tag1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4" Type="http://schemas.openxmlformats.org/officeDocument/2006/relationships/tags" Target="../tags/tag25.xml"/><Relationship Id="rId5" Type="http://schemas.openxmlformats.org/officeDocument/2006/relationships/tags" Target="../tags/tag26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1" Type="http://schemas.openxmlformats.org/officeDocument/2006/relationships/tags" Target="../tags/tag22.xml"/><Relationship Id="rId2" Type="http://schemas.openxmlformats.org/officeDocument/2006/relationships/tags" Target="../tags/tag2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4" Type="http://schemas.openxmlformats.org/officeDocument/2006/relationships/tags" Target="../tags/tag54.xml"/><Relationship Id="rId5" Type="http://schemas.openxmlformats.org/officeDocument/2006/relationships/tags" Target="../tags/tag55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58.png"/><Relationship Id="rId1" Type="http://schemas.openxmlformats.org/officeDocument/2006/relationships/tags" Target="../tags/tag51.xml"/><Relationship Id="rId2" Type="http://schemas.openxmlformats.org/officeDocument/2006/relationships/tags" Target="../tags/tag5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4" Type="http://schemas.openxmlformats.org/officeDocument/2006/relationships/tags" Target="../tags/tag30.xml"/><Relationship Id="rId5" Type="http://schemas.openxmlformats.org/officeDocument/2006/relationships/tags" Target="../tags/tag31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1" Type="http://schemas.openxmlformats.org/officeDocument/2006/relationships/tags" Target="../tags/tag27.xml"/><Relationship Id="rId2" Type="http://schemas.openxmlformats.org/officeDocument/2006/relationships/tags" Target="../tags/tag2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4" Type="http://schemas.openxmlformats.org/officeDocument/2006/relationships/tags" Target="../tags/tag59.xml"/><Relationship Id="rId5" Type="http://schemas.openxmlformats.org/officeDocument/2006/relationships/tags" Target="../tags/tag60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61.png"/><Relationship Id="rId1" Type="http://schemas.openxmlformats.org/officeDocument/2006/relationships/tags" Target="../tags/tag56.xml"/><Relationship Id="rId2" Type="http://schemas.openxmlformats.org/officeDocument/2006/relationships/tags" Target="../tags/tag5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Pancreatic Function and </a:t>
            </a:r>
            <a:r>
              <a:rPr lang="en-US" dirty="0" err="1" smtClean="0"/>
              <a:t>Glucoregulation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797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Pancreatic Anatomy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88649"/>
            <a:ext cx="5326893" cy="3925079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765856"/>
              </p:ext>
            </p:extLst>
          </p:nvPr>
        </p:nvGraphicFramePr>
        <p:xfrm>
          <a:off x="5844790" y="3297899"/>
          <a:ext cx="32992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9605"/>
                <a:gridCol w="164960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Hormone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Beta Cells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Insulin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Alpha Cells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Glucagon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Delta Cells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Somatostatin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Ductal Cells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Exocrine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3248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Diabetes Mellitus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the first described diseases (1500 BC)</a:t>
            </a:r>
          </a:p>
          <a:p>
            <a:r>
              <a:rPr lang="en-US" dirty="0" smtClean="0"/>
              <a:t>Named diabetes by </a:t>
            </a:r>
            <a:r>
              <a:rPr lang="en-US" dirty="0" err="1" smtClean="0"/>
              <a:t>Appolonius</a:t>
            </a:r>
            <a:r>
              <a:rPr lang="en-US" dirty="0" smtClean="0"/>
              <a:t> of Memphis (Egypt)</a:t>
            </a:r>
          </a:p>
          <a:p>
            <a:pPr lvl="1"/>
            <a:r>
              <a:rPr lang="en-US" dirty="0" smtClean="0"/>
              <a:t>Diabetes (to pass through)</a:t>
            </a:r>
          </a:p>
          <a:p>
            <a:pPr lvl="1"/>
            <a:r>
              <a:rPr lang="en-US" dirty="0" smtClean="0"/>
              <a:t>Mellitus (from honey)</a:t>
            </a:r>
          </a:p>
        </p:txBody>
      </p:sp>
    </p:spTree>
    <p:extLst>
      <p:ext uri="{BB962C8B-B14F-4D97-AF65-F5344CB8AC3E}">
        <p14:creationId xmlns:p14="http://schemas.microsoft.com/office/powerpoint/2010/main" val="2402099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Diabetes in the United States</a:t>
            </a:r>
            <a:endParaRPr lang="en-US" dirty="0"/>
          </a:p>
        </p:txBody>
      </p:sp>
      <p:pic>
        <p:nvPicPr>
          <p:cNvPr id="4" name="Picture 3" descr="diabetes_2010_m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0949"/>
            <a:ext cx="9144000" cy="33221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93400" y="6472173"/>
            <a:ext cx="115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CDC, 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248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Complications of Diabetes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Retinopathy</a:t>
            </a:r>
          </a:p>
          <a:p>
            <a:pPr lvl="1"/>
            <a:r>
              <a:rPr lang="en-US" dirty="0" smtClean="0"/>
              <a:t>Leading cause of blindness in 20-75 year olds</a:t>
            </a:r>
          </a:p>
          <a:p>
            <a:r>
              <a:rPr lang="en-US" dirty="0" smtClean="0"/>
              <a:t>Nephropathy</a:t>
            </a:r>
          </a:p>
          <a:p>
            <a:pPr lvl="1"/>
            <a:r>
              <a:rPr lang="en-US" dirty="0"/>
              <a:t>30% to 40% of all diabetics are symptomatic</a:t>
            </a:r>
            <a:endParaRPr lang="en-US" dirty="0" smtClean="0"/>
          </a:p>
          <a:p>
            <a:r>
              <a:rPr lang="en-US" dirty="0" smtClean="0"/>
              <a:t>Neuropathy</a:t>
            </a:r>
          </a:p>
          <a:p>
            <a:pPr lvl="1"/>
            <a:r>
              <a:rPr lang="en-US" dirty="0"/>
              <a:t>risk of amputation &gt;25 </a:t>
            </a:r>
            <a:r>
              <a:rPr lang="en-US" dirty="0" smtClean="0"/>
              <a:t>times </a:t>
            </a:r>
            <a:r>
              <a:rPr lang="en-US" dirty="0"/>
              <a:t>greater than that of </a:t>
            </a:r>
            <a:r>
              <a:rPr lang="en-US" dirty="0" smtClean="0"/>
              <a:t>people </a:t>
            </a:r>
            <a:r>
              <a:rPr lang="en-US" dirty="0"/>
              <a:t>without diabetes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Cardiovascular</a:t>
            </a:r>
          </a:p>
          <a:p>
            <a:pPr lvl="1"/>
            <a:r>
              <a:rPr lang="en-US" dirty="0" smtClean="0"/>
              <a:t>Heart Attack/Stroke Risk 2-4X with diabetes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56090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Discovery of Insulin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957" y="1243848"/>
            <a:ext cx="7028892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63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Discovery of Insulin</a:t>
            </a:r>
            <a:endParaRPr lang="en-US" dirty="0"/>
          </a:p>
        </p:txBody>
      </p:sp>
      <p:pic>
        <p:nvPicPr>
          <p:cNvPr id="4" name="Picture 3" descr="banting-insul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959" y="1417638"/>
            <a:ext cx="4953478" cy="41776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01378" y="6510422"/>
            <a:ext cx="194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Banting</a:t>
            </a:r>
            <a:r>
              <a:rPr lang="en-US" dirty="0" smtClean="0"/>
              <a:t> </a:t>
            </a:r>
            <a:r>
              <a:rPr lang="en-US" i="1" dirty="0" smtClean="0"/>
              <a:t>et al</a:t>
            </a:r>
            <a:r>
              <a:rPr lang="en-US" dirty="0" smtClean="0"/>
              <a:t>. 1922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301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Blood Glucose Levels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3847799" cy="4525963"/>
          </a:xfrm>
        </p:spPr>
        <p:txBody>
          <a:bodyPr/>
          <a:lstStyle/>
          <a:p>
            <a:r>
              <a:rPr lang="en-US" dirty="0" smtClean="0"/>
              <a:t>Gluconeogenesis</a:t>
            </a:r>
          </a:p>
          <a:p>
            <a:r>
              <a:rPr lang="en-US" dirty="0" smtClean="0"/>
              <a:t>Disposal</a:t>
            </a:r>
          </a:p>
          <a:p>
            <a:pPr lvl="1"/>
            <a:r>
              <a:rPr lang="en-US" dirty="0" smtClean="0"/>
              <a:t>Glucose Uptake</a:t>
            </a:r>
          </a:p>
          <a:p>
            <a:pPr lvl="1"/>
            <a:r>
              <a:rPr lang="en-US" dirty="0" smtClean="0"/>
              <a:t>Glucose Storage</a:t>
            </a:r>
          </a:p>
          <a:p>
            <a:pPr lvl="1"/>
            <a:r>
              <a:rPr lang="en-US" dirty="0" smtClean="0"/>
              <a:t>Glucose Utilization</a:t>
            </a:r>
            <a:endParaRPr lang="en-US" dirty="0"/>
          </a:p>
        </p:txBody>
      </p:sp>
      <p:pic>
        <p:nvPicPr>
          <p:cNvPr id="13" name="Picture 8" descr="Adipose Tissue Clip 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043" y="3764024"/>
            <a:ext cx="617519" cy="63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Adipose Tissue Clip 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249" y="5454075"/>
            <a:ext cx="617519" cy="63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www.clker.com/cliparts/C/1/1/w/L/l/skeletal-muscle-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690" y="5568958"/>
            <a:ext cx="719334" cy="3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Liver New Clip 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181" y="5492553"/>
            <a:ext cx="658774" cy="47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Liver New Clip 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031" y="2461531"/>
            <a:ext cx="658774" cy="47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344989" y="2137263"/>
            <a:ext cx="201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Production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966381" y="3426160"/>
            <a:ext cx="1658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Uptake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504008" y="4922627"/>
            <a:ext cx="1700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Storage </a:t>
            </a:r>
          </a:p>
          <a:p>
            <a:r>
              <a:rPr lang="en-US" dirty="0" smtClean="0"/>
              <a:t>and Utilization</a:t>
            </a:r>
            <a:endParaRPr lang="en-US" dirty="0"/>
          </a:p>
        </p:txBody>
      </p:sp>
      <p:pic>
        <p:nvPicPr>
          <p:cNvPr id="23" name="Picture 4" descr="http://www.clker.com/cliparts/C/1/1/w/L/l/skeletal-muscle-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470" y="3886663"/>
            <a:ext cx="719334" cy="3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614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9" grpId="0"/>
      <p:bldP spid="20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057" y="-1578"/>
            <a:ext cx="3820996" cy="68823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Gluconeogenesis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534409" cy="4525963"/>
          </a:xfrm>
        </p:spPr>
        <p:txBody>
          <a:bodyPr/>
          <a:lstStyle/>
          <a:p>
            <a:r>
              <a:rPr lang="en-US" dirty="0" smtClean="0"/>
              <a:t>Uses amino acids and fatty acids to generate glucose</a:t>
            </a:r>
          </a:p>
          <a:p>
            <a:r>
              <a:rPr lang="en-US" dirty="0" smtClean="0"/>
              <a:t>Key enzymes are PEPCK, </a:t>
            </a:r>
            <a:r>
              <a:rPr lang="en-US" dirty="0" err="1" smtClean="0"/>
              <a:t>FBPase</a:t>
            </a:r>
            <a:r>
              <a:rPr lang="en-US" dirty="0" smtClean="0"/>
              <a:t> and G6Pase</a:t>
            </a:r>
          </a:p>
        </p:txBody>
      </p:sp>
    </p:spTree>
    <p:extLst>
      <p:ext uri="{BB962C8B-B14F-4D97-AF65-F5344CB8AC3E}">
        <p14:creationId xmlns:p14="http://schemas.microsoft.com/office/powerpoint/2010/main" val="2928635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Glucose Uptake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Passive Glucose Uptake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Brain</a:t>
            </a:r>
          </a:p>
          <a:p>
            <a:r>
              <a:rPr lang="en-US" dirty="0" smtClean="0"/>
              <a:t>Liver</a:t>
            </a:r>
          </a:p>
          <a:p>
            <a:r>
              <a:rPr lang="en-US" dirty="0" smtClean="0"/>
              <a:t>Kidneys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Stimulated Glucose Uptake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1173709"/>
          </a:xfrm>
        </p:spPr>
        <p:txBody>
          <a:bodyPr/>
          <a:lstStyle/>
          <a:p>
            <a:r>
              <a:rPr lang="en-US" dirty="0" smtClean="0"/>
              <a:t>Fat</a:t>
            </a:r>
          </a:p>
          <a:p>
            <a:r>
              <a:rPr lang="en-US" dirty="0" smtClean="0"/>
              <a:t>Muscle</a:t>
            </a:r>
            <a:endParaRPr lang="en-US" dirty="0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8373" y="3348584"/>
            <a:ext cx="1769318" cy="3045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87" y="3578644"/>
            <a:ext cx="2853506" cy="26404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7932" y="6252662"/>
            <a:ext cx="4057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http</a:t>
            </a:r>
            <a:r>
              <a:rPr lang="en-US" dirty="0"/>
              <a:t>://</a:t>
            </a:r>
            <a:r>
              <a:rPr lang="en-US" dirty="0" err="1"/>
              <a:t>classroom.sdmesa.edu</a:t>
            </a:r>
            <a:r>
              <a:rPr lang="en-US" dirty="0"/>
              <a:t>/</a:t>
            </a:r>
            <a:r>
              <a:rPr lang="en-US" dirty="0" err="1"/>
              <a:t>eschmid</a:t>
            </a:r>
            <a:r>
              <a:rPr lang="en-US" dirty="0"/>
              <a:t>/Chapter3-Zoo145.htm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07691" y="3991909"/>
            <a:ext cx="2216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GLUT4-eGFP</a:t>
            </a:r>
          </a:p>
          <a:p>
            <a:r>
              <a:rPr lang="en-US" dirty="0" smtClean="0"/>
              <a:t>From </a:t>
            </a:r>
            <a:r>
              <a:rPr lang="en-US" dirty="0" err="1" smtClean="0"/>
              <a:t>Saltiel</a:t>
            </a:r>
            <a:r>
              <a:rPr lang="en-US" dirty="0" smtClean="0"/>
              <a:t> and Kahn (2001) Nature 414:799-806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832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1397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GLUT4 Mediated Glucose Uptake Is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Active Transport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Passive Transport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err="1" smtClean="0">
                <a:latin typeface="Calibri" charset="0"/>
                <a:ea typeface="MS PGothic" charset="0"/>
              </a:rPr>
              <a:t>Neurosecretion</a:t>
            </a:r>
            <a:endParaRPr lang="en-US" dirty="0" smtClean="0">
              <a:latin typeface="Calibri" charset="0"/>
              <a:ea typeface="MS PGothic" charset="0"/>
            </a:endParaRP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err="1" smtClean="0">
                <a:latin typeface="Calibri" charset="0"/>
                <a:ea typeface="MS PGothic" charset="0"/>
              </a:rPr>
              <a:t>Cotransport</a:t>
            </a:r>
            <a:endParaRPr lang="en-US" dirty="0" smtClean="0">
              <a:latin typeface="Calibri" charset="0"/>
              <a:ea typeface="MS PGothic" charset="0"/>
            </a:endParaRP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Transcriptional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8" name="TPChart" descr="F7A95F82344240F1BF0FF86AD581878CChart20160328165900432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0" y="274638"/>
            <a:ext cx="8961582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How Is Specificity Achieved in </a:t>
            </a:r>
            <a:r>
              <a:rPr lang="en-US" dirty="0" err="1" smtClean="0">
                <a:latin typeface="Calibri" charset="0"/>
                <a:ea typeface="MS PGothic" charset="0"/>
              </a:rPr>
              <a:t>Hypothalamlic</a:t>
            </a:r>
            <a:r>
              <a:rPr lang="en-US" dirty="0" smtClean="0">
                <a:latin typeface="Calibri" charset="0"/>
                <a:ea typeface="MS PGothic" charset="0"/>
              </a:rPr>
              <a:t>-Anterior Pituitary Signaling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>
            <a:normAutofit/>
          </a:bodyPr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Specialized target cells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Specific and direct neuronal connections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Different types of signaling cascades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7" name="TPChart" descr="049C68065F24426C9B4ACE621D055452Chart20160328165900630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4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2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11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2092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Glycogenesis</a:t>
            </a:r>
            <a:endParaRPr lang="en-US" dirty="0"/>
          </a:p>
        </p:txBody>
      </p:sp>
      <p:pic>
        <p:nvPicPr>
          <p:cNvPr id="5" name="Picture 4" descr="G6P and Glycogen Syntha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605" y="1237162"/>
            <a:ext cx="4968993" cy="529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97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Glycogenolysis</a:t>
            </a:r>
            <a:endParaRPr lang="en-US" dirty="0"/>
          </a:p>
        </p:txBody>
      </p:sp>
      <p:pic>
        <p:nvPicPr>
          <p:cNvPr id="4" name="Picture 3" descr="Glycogenolysi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326" y="1417638"/>
            <a:ext cx="4926892" cy="53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39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1397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What hormone, other than glucagon activates </a:t>
            </a:r>
            <a:r>
              <a:rPr lang="en-US" dirty="0" err="1" smtClean="0">
                <a:latin typeface="Calibri" charset="0"/>
                <a:ea typeface="MS PGothic" charset="0"/>
              </a:rPr>
              <a:t>glycogenolysis</a:t>
            </a:r>
            <a:r>
              <a:rPr lang="en-US" dirty="0" smtClean="0">
                <a:latin typeface="Calibri" charset="0"/>
                <a:ea typeface="MS PGothic" charset="0"/>
              </a:rPr>
              <a:t> via PKA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Cortisol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Growth Hormone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Adrenaline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Vasopressin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8" name="TPChart" descr="A71AC11842314D5DA9352FA25CA80F67Chart20160328165900430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Mechanisms to Reduce Blood Glucose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313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of Insulin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30271" cy="4525963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Promotes </a:t>
            </a:r>
            <a:r>
              <a:rPr lang="en-US" dirty="0"/>
              <a:t>the uptake of glucose from the blood into muscle and adipose tissue.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Enhances </a:t>
            </a:r>
            <a:r>
              <a:rPr lang="en-US" dirty="0"/>
              <a:t>the synthesis of </a:t>
            </a:r>
            <a:r>
              <a:rPr lang="en-US" dirty="0" smtClean="0"/>
              <a:t>glycogen and triglycerides </a:t>
            </a:r>
            <a:r>
              <a:rPr lang="en-US" dirty="0"/>
              <a:t>in liver, adipose and muscle.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Insulin </a:t>
            </a:r>
            <a:r>
              <a:rPr lang="en-US" dirty="0"/>
              <a:t>inhibits gluconeogenesis, or the production of glucose from non-glucose precursors such as amino acids and lipids</a:t>
            </a:r>
            <a:r>
              <a:rPr lang="en-US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Promote glucose breakdown and prevent lipid breakdown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8" descr="Adipose Tissue Clip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062" y="3930920"/>
            <a:ext cx="617519" cy="63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Adipose Tissue Clip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423" y="4945885"/>
            <a:ext cx="617519" cy="63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clker.com/cliparts/C/1/1/w/L/l/skeletal-muscle-h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924" y="5060768"/>
            <a:ext cx="719334" cy="3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Liver New Clip 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379" y="4918383"/>
            <a:ext cx="658774" cy="47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Liver New Clip 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467" y="3307258"/>
            <a:ext cx="658774" cy="47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encrypted-tbn1.google.com/images?q=tbn:ANd9GcT6-JLLsMTfFWMFfvhccqHUceYcTlNn3qJRFmIYokosljurq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913" y="353099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023072" y="1463656"/>
            <a:ext cx="65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Food</a:t>
            </a:r>
          </a:p>
        </p:txBody>
      </p:sp>
      <p:cxnSp>
        <p:nvCxnSpPr>
          <p:cNvPr id="11" name="Straight Arrow Connector 10"/>
          <p:cNvCxnSpPr>
            <a:stCxn id="10" idx="2"/>
          </p:cNvCxnSpPr>
          <p:nvPr/>
        </p:nvCxnSpPr>
        <p:spPr>
          <a:xfrm flipH="1">
            <a:off x="5349475" y="1832988"/>
            <a:ext cx="1" cy="7758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59763" y="2558083"/>
            <a:ext cx="11794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Circulating</a:t>
            </a:r>
          </a:p>
          <a:p>
            <a:r>
              <a:rPr lang="en-US" dirty="0" smtClean="0"/>
              <a:t>Nutrients</a:t>
            </a:r>
          </a:p>
          <a:p>
            <a:r>
              <a:rPr lang="en-US" dirty="0" smtClean="0"/>
              <a:t> (Glucose)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9" idx="0"/>
          </p:cNvCxnSpPr>
          <p:nvPr/>
        </p:nvCxnSpPr>
        <p:spPr>
          <a:xfrm>
            <a:off x="5349476" y="3530996"/>
            <a:ext cx="0" cy="5625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15226" y="4182289"/>
            <a:ext cx="1068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Insulin</a:t>
            </a:r>
          </a:p>
          <a:p>
            <a:pPr algn="ctr"/>
            <a:r>
              <a:rPr lang="en-US" dirty="0" smtClean="0"/>
              <a:t>Secretion</a:t>
            </a:r>
            <a:endParaRPr lang="en-US" dirty="0"/>
          </a:p>
        </p:txBody>
      </p:sp>
      <p:cxnSp>
        <p:nvCxnSpPr>
          <p:cNvPr id="15" name="Straight Connector 14"/>
          <p:cNvCxnSpPr>
            <a:stCxn id="14" idx="3"/>
          </p:cNvCxnSpPr>
          <p:nvPr/>
        </p:nvCxnSpPr>
        <p:spPr>
          <a:xfrm flipV="1">
            <a:off x="5883724" y="4505454"/>
            <a:ext cx="695961" cy="1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6575246" y="3279426"/>
            <a:ext cx="4437" cy="7696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570806" y="3279426"/>
            <a:ext cx="38173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52545" y="3116948"/>
            <a:ext cx="0" cy="32495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61425" y="3065465"/>
            <a:ext cx="201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Production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61424" y="3840481"/>
            <a:ext cx="1763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Disposal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579686" y="4049114"/>
            <a:ext cx="3817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46672" y="4691436"/>
            <a:ext cx="174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Nutrient Storage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21" idx="2"/>
          </p:cNvCxnSpPr>
          <p:nvPr/>
        </p:nvCxnSpPr>
        <p:spPr>
          <a:xfrm flipH="1">
            <a:off x="7843075" y="4209813"/>
            <a:ext cx="1" cy="4571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579685" y="4053559"/>
            <a:ext cx="1" cy="828316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579685" y="4881875"/>
            <a:ext cx="3817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32" name="Picture 4" descr="http://www.clker.com/cliparts/C/1/1/w/L/l/skeletal-muscle-h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393" y="4053559"/>
            <a:ext cx="719334" cy="3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528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/>
      <p:bldP spid="21" grpId="0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Secretion</a:t>
            </a:r>
            <a:endParaRPr lang="en-US" dirty="0"/>
          </a:p>
        </p:txBody>
      </p:sp>
      <p:pic>
        <p:nvPicPr>
          <p:cNvPr id="6" name="Picture 5" descr="insulin-secre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607" y="1417638"/>
            <a:ext cx="4206261" cy="37289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32" y="1417638"/>
            <a:ext cx="4111027" cy="41110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5644138"/>
            <a:ext cx="49647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Pancreatic Islet with </a:t>
            </a:r>
            <a:r>
              <a:rPr lang="en-US" dirty="0" smtClean="0">
                <a:solidFill>
                  <a:srgbClr val="FF0000"/>
                </a:solidFill>
              </a:rPr>
              <a:t>Glucagon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8000"/>
                </a:solidFill>
              </a:rPr>
              <a:t>Insulin</a:t>
            </a:r>
            <a:r>
              <a:rPr lang="en-US" dirty="0" smtClean="0"/>
              <a:t> Staining</a:t>
            </a:r>
          </a:p>
          <a:p>
            <a:r>
              <a:rPr lang="en-US" dirty="0" smtClean="0"/>
              <a:t>From </a:t>
            </a:r>
            <a:r>
              <a:rPr lang="en-US" dirty="0" err="1" smtClean="0"/>
              <a:t>Solilema</a:t>
            </a:r>
            <a:r>
              <a:rPr lang="en-US" dirty="0"/>
              <a:t> Lab (http://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 smtClean="0"/>
              <a:t>Islets_of_Langerhans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278160" y="5320972"/>
            <a:ext cx="3865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Suckale</a:t>
            </a:r>
            <a:r>
              <a:rPr lang="en-US" dirty="0"/>
              <a:t> and </a:t>
            </a:r>
            <a:r>
              <a:rPr lang="en-US" dirty="0" err="1" smtClean="0"/>
              <a:t>Solimena</a:t>
            </a:r>
            <a:r>
              <a:rPr lang="en-US" dirty="0" smtClean="0"/>
              <a:t> (2008)  </a:t>
            </a:r>
            <a:r>
              <a:rPr lang="en-US" dirty="0"/>
              <a:t>Frontiers in bioscience </a:t>
            </a:r>
            <a:r>
              <a:rPr lang="en-US" dirty="0" smtClean="0"/>
              <a:t>13</a:t>
            </a:r>
            <a:r>
              <a:rPr lang="en-US" dirty="0"/>
              <a:t>:7156-71</a:t>
            </a:r>
          </a:p>
        </p:txBody>
      </p:sp>
    </p:spTree>
    <p:extLst>
      <p:ext uri="{BB962C8B-B14F-4D97-AF65-F5344CB8AC3E}">
        <p14:creationId xmlns:p14="http://schemas.microsoft.com/office/powerpoint/2010/main" val="2466329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Signaling – PI3K Signaling</a:t>
            </a:r>
            <a:endParaRPr 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7015" y="1701012"/>
            <a:ext cx="5382194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 bwMode="auto">
          <a:xfrm>
            <a:off x="2454215" y="1701012"/>
            <a:ext cx="762000" cy="457200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Insulin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3216215" y="38346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3368615" y="40632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1" name="Oval 10"/>
          <p:cNvSpPr/>
          <p:nvPr/>
        </p:nvSpPr>
        <p:spPr bwMode="auto">
          <a:xfrm>
            <a:off x="3216215" y="42156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2225615" y="38346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2073215" y="40632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4" name="Oval 13"/>
          <p:cNvSpPr/>
          <p:nvPr/>
        </p:nvSpPr>
        <p:spPr bwMode="auto">
          <a:xfrm>
            <a:off x="2225615" y="42156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5" name="Freeform 14"/>
          <p:cNvSpPr/>
          <p:nvPr/>
        </p:nvSpPr>
        <p:spPr bwMode="auto">
          <a:xfrm>
            <a:off x="3407029" y="3839489"/>
            <a:ext cx="549240" cy="596410"/>
          </a:xfrm>
          <a:custGeom>
            <a:avLst/>
            <a:gdLst>
              <a:gd name="connsiteX0" fmla="*/ 66437 w 549240"/>
              <a:gd name="connsiteY0" fmla="*/ 138989 h 596410"/>
              <a:gd name="connsiteX1" fmla="*/ 66437 w 549240"/>
              <a:gd name="connsiteY1" fmla="*/ 138989 h 596410"/>
              <a:gd name="connsiteX2" fmla="*/ 33519 w 549240"/>
              <a:gd name="connsiteY2" fmla="*/ 146304 h 596410"/>
              <a:gd name="connsiteX3" fmla="*/ 11573 w 549240"/>
              <a:gd name="connsiteY3" fmla="*/ 153619 h 596410"/>
              <a:gd name="connsiteX4" fmla="*/ 600 w 549240"/>
              <a:gd name="connsiteY4" fmla="*/ 215798 h 596410"/>
              <a:gd name="connsiteX5" fmla="*/ 7916 w 549240"/>
              <a:gd name="connsiteY5" fmla="*/ 223113 h 596410"/>
              <a:gd name="connsiteX6" fmla="*/ 18888 w 549240"/>
              <a:gd name="connsiteY6" fmla="*/ 226771 h 596410"/>
              <a:gd name="connsiteX7" fmla="*/ 44492 w 549240"/>
              <a:gd name="connsiteY7" fmla="*/ 219456 h 596410"/>
              <a:gd name="connsiteX8" fmla="*/ 66437 w 549240"/>
              <a:gd name="connsiteY8" fmla="*/ 226771 h 596410"/>
              <a:gd name="connsiteX9" fmla="*/ 77410 w 549240"/>
              <a:gd name="connsiteY9" fmla="*/ 230429 h 596410"/>
              <a:gd name="connsiteX10" fmla="*/ 84725 w 549240"/>
              <a:gd name="connsiteY10" fmla="*/ 241401 h 596410"/>
              <a:gd name="connsiteX11" fmla="*/ 92040 w 549240"/>
              <a:gd name="connsiteY11" fmla="*/ 248717 h 596410"/>
              <a:gd name="connsiteX12" fmla="*/ 106671 w 549240"/>
              <a:gd name="connsiteY12" fmla="*/ 281635 h 596410"/>
              <a:gd name="connsiteX13" fmla="*/ 106671 w 549240"/>
              <a:gd name="connsiteY13" fmla="*/ 416966 h 596410"/>
              <a:gd name="connsiteX14" fmla="*/ 92040 w 549240"/>
              <a:gd name="connsiteY14" fmla="*/ 435254 h 596410"/>
              <a:gd name="connsiteX15" fmla="*/ 84725 w 549240"/>
              <a:gd name="connsiteY15" fmla="*/ 446227 h 596410"/>
              <a:gd name="connsiteX16" fmla="*/ 73752 w 549240"/>
              <a:gd name="connsiteY16" fmla="*/ 449885 h 596410"/>
              <a:gd name="connsiteX17" fmla="*/ 62780 w 549240"/>
              <a:gd name="connsiteY17" fmla="*/ 460857 h 596410"/>
              <a:gd name="connsiteX18" fmla="*/ 59122 w 549240"/>
              <a:gd name="connsiteY18" fmla="*/ 471830 h 596410"/>
              <a:gd name="connsiteX19" fmla="*/ 44492 w 549240"/>
              <a:gd name="connsiteY19" fmla="*/ 482803 h 596410"/>
              <a:gd name="connsiteX20" fmla="*/ 37176 w 549240"/>
              <a:gd name="connsiteY20" fmla="*/ 493776 h 596410"/>
              <a:gd name="connsiteX21" fmla="*/ 37176 w 549240"/>
              <a:gd name="connsiteY21" fmla="*/ 570585 h 596410"/>
              <a:gd name="connsiteX22" fmla="*/ 48149 w 549240"/>
              <a:gd name="connsiteY22" fmla="*/ 574243 h 596410"/>
              <a:gd name="connsiteX23" fmla="*/ 73752 w 549240"/>
              <a:gd name="connsiteY23" fmla="*/ 581558 h 596410"/>
              <a:gd name="connsiteX24" fmla="*/ 117644 w 549240"/>
              <a:gd name="connsiteY24" fmla="*/ 592531 h 596410"/>
              <a:gd name="connsiteX25" fmla="*/ 179823 w 549240"/>
              <a:gd name="connsiteY25" fmla="*/ 588873 h 596410"/>
              <a:gd name="connsiteX26" fmla="*/ 252975 w 549240"/>
              <a:gd name="connsiteY26" fmla="*/ 581558 h 596410"/>
              <a:gd name="connsiteX27" fmla="*/ 271263 w 549240"/>
              <a:gd name="connsiteY27" fmla="*/ 570585 h 596410"/>
              <a:gd name="connsiteX28" fmla="*/ 296866 w 549240"/>
              <a:gd name="connsiteY28" fmla="*/ 563270 h 596410"/>
              <a:gd name="connsiteX29" fmla="*/ 307839 w 549240"/>
              <a:gd name="connsiteY29" fmla="*/ 555955 h 596410"/>
              <a:gd name="connsiteX30" fmla="*/ 318812 w 549240"/>
              <a:gd name="connsiteY30" fmla="*/ 544982 h 596410"/>
              <a:gd name="connsiteX31" fmla="*/ 329784 w 549240"/>
              <a:gd name="connsiteY31" fmla="*/ 541325 h 596410"/>
              <a:gd name="connsiteX32" fmla="*/ 373676 w 549240"/>
              <a:gd name="connsiteY32" fmla="*/ 497433 h 596410"/>
              <a:gd name="connsiteX33" fmla="*/ 395621 w 549240"/>
              <a:gd name="connsiteY33" fmla="*/ 482803 h 596410"/>
              <a:gd name="connsiteX34" fmla="*/ 417567 w 549240"/>
              <a:gd name="connsiteY34" fmla="*/ 475488 h 596410"/>
              <a:gd name="connsiteX35" fmla="*/ 424882 w 549240"/>
              <a:gd name="connsiteY35" fmla="*/ 464515 h 596410"/>
              <a:gd name="connsiteX36" fmla="*/ 439512 w 549240"/>
              <a:gd name="connsiteY36" fmla="*/ 457200 h 596410"/>
              <a:gd name="connsiteX37" fmla="*/ 446828 w 549240"/>
              <a:gd name="connsiteY37" fmla="*/ 449885 h 596410"/>
              <a:gd name="connsiteX38" fmla="*/ 450485 w 549240"/>
              <a:gd name="connsiteY38" fmla="*/ 431597 h 596410"/>
              <a:gd name="connsiteX39" fmla="*/ 454143 w 549240"/>
              <a:gd name="connsiteY39" fmla="*/ 420624 h 596410"/>
              <a:gd name="connsiteX40" fmla="*/ 476088 w 549240"/>
              <a:gd name="connsiteY40" fmla="*/ 405993 h 596410"/>
              <a:gd name="connsiteX41" fmla="*/ 494376 w 549240"/>
              <a:gd name="connsiteY41" fmla="*/ 387705 h 596410"/>
              <a:gd name="connsiteX42" fmla="*/ 498034 w 549240"/>
              <a:gd name="connsiteY42" fmla="*/ 376733 h 596410"/>
              <a:gd name="connsiteX43" fmla="*/ 519980 w 549240"/>
              <a:gd name="connsiteY43" fmla="*/ 362102 h 596410"/>
              <a:gd name="connsiteX44" fmla="*/ 527295 w 549240"/>
              <a:gd name="connsiteY44" fmla="*/ 351129 h 596410"/>
              <a:gd name="connsiteX45" fmla="*/ 541925 w 549240"/>
              <a:gd name="connsiteY45" fmla="*/ 321869 h 596410"/>
              <a:gd name="connsiteX46" fmla="*/ 549240 w 549240"/>
              <a:gd name="connsiteY46" fmla="*/ 252374 h 596410"/>
              <a:gd name="connsiteX47" fmla="*/ 545583 w 549240"/>
              <a:gd name="connsiteY47" fmla="*/ 182880 h 596410"/>
              <a:gd name="connsiteX48" fmla="*/ 538268 w 549240"/>
              <a:gd name="connsiteY48" fmla="*/ 164592 h 596410"/>
              <a:gd name="connsiteX49" fmla="*/ 530952 w 549240"/>
              <a:gd name="connsiteY49" fmla="*/ 138989 h 596410"/>
              <a:gd name="connsiteX50" fmla="*/ 523637 w 549240"/>
              <a:gd name="connsiteY50" fmla="*/ 128016 h 596410"/>
              <a:gd name="connsiteX51" fmla="*/ 519980 w 549240"/>
              <a:gd name="connsiteY51" fmla="*/ 113385 h 596410"/>
              <a:gd name="connsiteX52" fmla="*/ 512664 w 549240"/>
              <a:gd name="connsiteY52" fmla="*/ 98755 h 596410"/>
              <a:gd name="connsiteX53" fmla="*/ 494376 w 549240"/>
              <a:gd name="connsiteY53" fmla="*/ 73152 h 596410"/>
              <a:gd name="connsiteX54" fmla="*/ 479746 w 549240"/>
              <a:gd name="connsiteY54" fmla="*/ 47549 h 596410"/>
              <a:gd name="connsiteX55" fmla="*/ 465116 w 549240"/>
              <a:gd name="connsiteY55" fmla="*/ 40233 h 596410"/>
              <a:gd name="connsiteX56" fmla="*/ 454143 w 549240"/>
              <a:gd name="connsiteY56" fmla="*/ 32918 h 596410"/>
              <a:gd name="connsiteX57" fmla="*/ 399279 w 549240"/>
              <a:gd name="connsiteY57" fmla="*/ 18288 h 596410"/>
              <a:gd name="connsiteX58" fmla="*/ 380991 w 549240"/>
              <a:gd name="connsiteY58" fmla="*/ 10973 h 596410"/>
              <a:gd name="connsiteX59" fmla="*/ 362703 w 549240"/>
              <a:gd name="connsiteY59" fmla="*/ 7315 h 596410"/>
              <a:gd name="connsiteX60" fmla="*/ 296866 w 549240"/>
              <a:gd name="connsiteY60" fmla="*/ 0 h 596410"/>
              <a:gd name="connsiteX61" fmla="*/ 212741 w 549240"/>
              <a:gd name="connsiteY61" fmla="*/ 7315 h 596410"/>
              <a:gd name="connsiteX62" fmla="*/ 198111 w 549240"/>
              <a:gd name="connsiteY62" fmla="*/ 10973 h 596410"/>
              <a:gd name="connsiteX63" fmla="*/ 187138 w 549240"/>
              <a:gd name="connsiteY63" fmla="*/ 18288 h 596410"/>
              <a:gd name="connsiteX64" fmla="*/ 176165 w 549240"/>
              <a:gd name="connsiteY64" fmla="*/ 21945 h 596410"/>
              <a:gd name="connsiteX65" fmla="*/ 154220 w 549240"/>
              <a:gd name="connsiteY65" fmla="*/ 36576 h 596410"/>
              <a:gd name="connsiteX66" fmla="*/ 132274 w 549240"/>
              <a:gd name="connsiteY66" fmla="*/ 43891 h 596410"/>
              <a:gd name="connsiteX67" fmla="*/ 128616 w 549240"/>
              <a:gd name="connsiteY67" fmla="*/ 47549 h 596410"/>
              <a:gd name="connsiteX68" fmla="*/ 66437 w 549240"/>
              <a:gd name="connsiteY68" fmla="*/ 138989 h 596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549240" h="596410">
                <a:moveTo>
                  <a:pt x="66437" y="138989"/>
                </a:moveTo>
                <a:lnTo>
                  <a:pt x="66437" y="138989"/>
                </a:lnTo>
                <a:cubicBezTo>
                  <a:pt x="55464" y="141427"/>
                  <a:pt x="44380" y="143408"/>
                  <a:pt x="33519" y="146304"/>
                </a:cubicBezTo>
                <a:cubicBezTo>
                  <a:pt x="26068" y="148291"/>
                  <a:pt x="11573" y="153619"/>
                  <a:pt x="11573" y="153619"/>
                </a:cubicBezTo>
                <a:cubicBezTo>
                  <a:pt x="0" y="188340"/>
                  <a:pt x="4956" y="167886"/>
                  <a:pt x="600" y="215798"/>
                </a:cubicBezTo>
                <a:cubicBezTo>
                  <a:pt x="3039" y="218236"/>
                  <a:pt x="4959" y="221339"/>
                  <a:pt x="7916" y="223113"/>
                </a:cubicBezTo>
                <a:cubicBezTo>
                  <a:pt x="11222" y="225097"/>
                  <a:pt x="15033" y="226771"/>
                  <a:pt x="18888" y="226771"/>
                </a:cubicBezTo>
                <a:cubicBezTo>
                  <a:pt x="23477" y="226771"/>
                  <a:pt x="39320" y="221180"/>
                  <a:pt x="44492" y="219456"/>
                </a:cubicBezTo>
                <a:lnTo>
                  <a:pt x="66437" y="226771"/>
                </a:lnTo>
                <a:lnTo>
                  <a:pt x="77410" y="230429"/>
                </a:lnTo>
                <a:cubicBezTo>
                  <a:pt x="79848" y="234086"/>
                  <a:pt x="81979" y="237969"/>
                  <a:pt x="84725" y="241401"/>
                </a:cubicBezTo>
                <a:cubicBezTo>
                  <a:pt x="86879" y="244094"/>
                  <a:pt x="90498" y="245633"/>
                  <a:pt x="92040" y="248717"/>
                </a:cubicBezTo>
                <a:cubicBezTo>
                  <a:pt x="118158" y="300951"/>
                  <a:pt x="85153" y="249356"/>
                  <a:pt x="106671" y="281635"/>
                </a:cubicBezTo>
                <a:cubicBezTo>
                  <a:pt x="123187" y="331193"/>
                  <a:pt x="113160" y="296912"/>
                  <a:pt x="106671" y="416966"/>
                </a:cubicBezTo>
                <a:cubicBezTo>
                  <a:pt x="106011" y="429184"/>
                  <a:pt x="101218" y="429135"/>
                  <a:pt x="92040" y="435254"/>
                </a:cubicBezTo>
                <a:cubicBezTo>
                  <a:pt x="89602" y="438912"/>
                  <a:pt x="88158" y="443481"/>
                  <a:pt x="84725" y="446227"/>
                </a:cubicBezTo>
                <a:cubicBezTo>
                  <a:pt x="81714" y="448636"/>
                  <a:pt x="76960" y="447746"/>
                  <a:pt x="73752" y="449885"/>
                </a:cubicBezTo>
                <a:cubicBezTo>
                  <a:pt x="69448" y="452754"/>
                  <a:pt x="66437" y="457200"/>
                  <a:pt x="62780" y="460857"/>
                </a:cubicBezTo>
                <a:cubicBezTo>
                  <a:pt x="61561" y="464515"/>
                  <a:pt x="61590" y="468868"/>
                  <a:pt x="59122" y="471830"/>
                </a:cubicBezTo>
                <a:cubicBezTo>
                  <a:pt x="55220" y="476513"/>
                  <a:pt x="48802" y="478493"/>
                  <a:pt x="44492" y="482803"/>
                </a:cubicBezTo>
                <a:cubicBezTo>
                  <a:pt x="41383" y="485912"/>
                  <a:pt x="39615" y="490118"/>
                  <a:pt x="37176" y="493776"/>
                </a:cubicBezTo>
                <a:cubicBezTo>
                  <a:pt x="29891" y="522918"/>
                  <a:pt x="27411" y="526642"/>
                  <a:pt x="37176" y="570585"/>
                </a:cubicBezTo>
                <a:cubicBezTo>
                  <a:pt x="38012" y="574349"/>
                  <a:pt x="44442" y="573184"/>
                  <a:pt x="48149" y="574243"/>
                </a:cubicBezTo>
                <a:cubicBezTo>
                  <a:pt x="80316" y="583434"/>
                  <a:pt x="47431" y="572785"/>
                  <a:pt x="73752" y="581558"/>
                </a:cubicBezTo>
                <a:cubicBezTo>
                  <a:pt x="88606" y="596410"/>
                  <a:pt x="81638" y="592531"/>
                  <a:pt x="117644" y="592531"/>
                </a:cubicBezTo>
                <a:cubicBezTo>
                  <a:pt x="138406" y="592531"/>
                  <a:pt x="159114" y="590352"/>
                  <a:pt x="179823" y="588873"/>
                </a:cubicBezTo>
                <a:cubicBezTo>
                  <a:pt x="205926" y="587009"/>
                  <a:pt x="227272" y="584414"/>
                  <a:pt x="252975" y="581558"/>
                </a:cubicBezTo>
                <a:cubicBezTo>
                  <a:pt x="284059" y="571199"/>
                  <a:pt x="246160" y="585647"/>
                  <a:pt x="271263" y="570585"/>
                </a:cubicBezTo>
                <a:cubicBezTo>
                  <a:pt x="275007" y="568339"/>
                  <a:pt x="294139" y="563952"/>
                  <a:pt x="296866" y="563270"/>
                </a:cubicBezTo>
                <a:cubicBezTo>
                  <a:pt x="300524" y="560832"/>
                  <a:pt x="304462" y="558769"/>
                  <a:pt x="307839" y="555955"/>
                </a:cubicBezTo>
                <a:cubicBezTo>
                  <a:pt x="311813" y="552644"/>
                  <a:pt x="314508" y="547851"/>
                  <a:pt x="318812" y="544982"/>
                </a:cubicBezTo>
                <a:cubicBezTo>
                  <a:pt x="322020" y="542844"/>
                  <a:pt x="326127" y="542544"/>
                  <a:pt x="329784" y="541325"/>
                </a:cubicBezTo>
                <a:lnTo>
                  <a:pt x="373676" y="497433"/>
                </a:lnTo>
                <a:cubicBezTo>
                  <a:pt x="379893" y="491216"/>
                  <a:pt x="387281" y="485583"/>
                  <a:pt x="395621" y="482803"/>
                </a:cubicBezTo>
                <a:lnTo>
                  <a:pt x="417567" y="475488"/>
                </a:lnTo>
                <a:cubicBezTo>
                  <a:pt x="420005" y="471830"/>
                  <a:pt x="421505" y="467329"/>
                  <a:pt x="424882" y="464515"/>
                </a:cubicBezTo>
                <a:cubicBezTo>
                  <a:pt x="429071" y="461024"/>
                  <a:pt x="434975" y="460224"/>
                  <a:pt x="439512" y="457200"/>
                </a:cubicBezTo>
                <a:cubicBezTo>
                  <a:pt x="442381" y="455287"/>
                  <a:pt x="444389" y="452323"/>
                  <a:pt x="446828" y="449885"/>
                </a:cubicBezTo>
                <a:cubicBezTo>
                  <a:pt x="448047" y="443789"/>
                  <a:pt x="448977" y="437628"/>
                  <a:pt x="450485" y="431597"/>
                </a:cubicBezTo>
                <a:cubicBezTo>
                  <a:pt x="451420" y="427857"/>
                  <a:pt x="451417" y="423350"/>
                  <a:pt x="454143" y="420624"/>
                </a:cubicBezTo>
                <a:cubicBezTo>
                  <a:pt x="460360" y="414407"/>
                  <a:pt x="469871" y="412210"/>
                  <a:pt x="476088" y="405993"/>
                </a:cubicBezTo>
                <a:lnTo>
                  <a:pt x="494376" y="387705"/>
                </a:lnTo>
                <a:cubicBezTo>
                  <a:pt x="495595" y="384048"/>
                  <a:pt x="495308" y="379459"/>
                  <a:pt x="498034" y="376733"/>
                </a:cubicBezTo>
                <a:cubicBezTo>
                  <a:pt x="504251" y="370516"/>
                  <a:pt x="519980" y="362102"/>
                  <a:pt x="519980" y="362102"/>
                </a:cubicBezTo>
                <a:cubicBezTo>
                  <a:pt x="522418" y="358444"/>
                  <a:pt x="525190" y="354988"/>
                  <a:pt x="527295" y="351129"/>
                </a:cubicBezTo>
                <a:cubicBezTo>
                  <a:pt x="532517" y="341556"/>
                  <a:pt x="541925" y="321869"/>
                  <a:pt x="541925" y="321869"/>
                </a:cubicBezTo>
                <a:cubicBezTo>
                  <a:pt x="543935" y="305793"/>
                  <a:pt x="549240" y="266027"/>
                  <a:pt x="549240" y="252374"/>
                </a:cubicBezTo>
                <a:cubicBezTo>
                  <a:pt x="549240" y="229177"/>
                  <a:pt x="548460" y="205898"/>
                  <a:pt x="545583" y="182880"/>
                </a:cubicBezTo>
                <a:cubicBezTo>
                  <a:pt x="544769" y="176365"/>
                  <a:pt x="540344" y="170821"/>
                  <a:pt x="538268" y="164592"/>
                </a:cubicBezTo>
                <a:cubicBezTo>
                  <a:pt x="535923" y="157557"/>
                  <a:pt x="534476" y="146037"/>
                  <a:pt x="530952" y="138989"/>
                </a:cubicBezTo>
                <a:cubicBezTo>
                  <a:pt x="528986" y="135057"/>
                  <a:pt x="526075" y="131674"/>
                  <a:pt x="523637" y="128016"/>
                </a:cubicBezTo>
                <a:cubicBezTo>
                  <a:pt x="522418" y="123139"/>
                  <a:pt x="521745" y="118092"/>
                  <a:pt x="519980" y="113385"/>
                </a:cubicBezTo>
                <a:cubicBezTo>
                  <a:pt x="518066" y="108280"/>
                  <a:pt x="515312" y="103521"/>
                  <a:pt x="512664" y="98755"/>
                </a:cubicBezTo>
                <a:cubicBezTo>
                  <a:pt x="502040" y="79631"/>
                  <a:pt x="505690" y="84464"/>
                  <a:pt x="494376" y="73152"/>
                </a:cubicBezTo>
                <a:cubicBezTo>
                  <a:pt x="490658" y="61997"/>
                  <a:pt x="490081" y="56408"/>
                  <a:pt x="479746" y="47549"/>
                </a:cubicBezTo>
                <a:cubicBezTo>
                  <a:pt x="475606" y="44001"/>
                  <a:pt x="469850" y="42938"/>
                  <a:pt x="465116" y="40233"/>
                </a:cubicBezTo>
                <a:cubicBezTo>
                  <a:pt x="461299" y="38052"/>
                  <a:pt x="458160" y="34703"/>
                  <a:pt x="454143" y="32918"/>
                </a:cubicBezTo>
                <a:cubicBezTo>
                  <a:pt x="433262" y="23638"/>
                  <a:pt x="422627" y="24959"/>
                  <a:pt x="399279" y="18288"/>
                </a:cubicBezTo>
                <a:cubicBezTo>
                  <a:pt x="392966" y="16484"/>
                  <a:pt x="387280" y="12860"/>
                  <a:pt x="380991" y="10973"/>
                </a:cubicBezTo>
                <a:cubicBezTo>
                  <a:pt x="375036" y="9187"/>
                  <a:pt x="368835" y="8337"/>
                  <a:pt x="362703" y="7315"/>
                </a:cubicBezTo>
                <a:cubicBezTo>
                  <a:pt x="336001" y="2864"/>
                  <a:pt x="326578" y="2701"/>
                  <a:pt x="296866" y="0"/>
                </a:cubicBezTo>
                <a:cubicBezTo>
                  <a:pt x="274764" y="1578"/>
                  <a:pt x="236785" y="3616"/>
                  <a:pt x="212741" y="7315"/>
                </a:cubicBezTo>
                <a:cubicBezTo>
                  <a:pt x="207773" y="8079"/>
                  <a:pt x="202988" y="9754"/>
                  <a:pt x="198111" y="10973"/>
                </a:cubicBezTo>
                <a:cubicBezTo>
                  <a:pt x="194453" y="13411"/>
                  <a:pt x="191070" y="16322"/>
                  <a:pt x="187138" y="18288"/>
                </a:cubicBezTo>
                <a:cubicBezTo>
                  <a:pt x="183690" y="20012"/>
                  <a:pt x="179535" y="20073"/>
                  <a:pt x="176165" y="21945"/>
                </a:cubicBezTo>
                <a:cubicBezTo>
                  <a:pt x="168480" y="26215"/>
                  <a:pt x="161535" y="31699"/>
                  <a:pt x="154220" y="36576"/>
                </a:cubicBezTo>
                <a:cubicBezTo>
                  <a:pt x="147804" y="40853"/>
                  <a:pt x="137727" y="38438"/>
                  <a:pt x="132274" y="43891"/>
                </a:cubicBezTo>
                <a:lnTo>
                  <a:pt x="128616" y="47549"/>
                </a:lnTo>
                <a:lnTo>
                  <a:pt x="66437" y="138989"/>
                </a:lnTo>
                <a:close/>
              </a:path>
            </a:pathLst>
          </a:custGeom>
          <a:solidFill>
            <a:srgbClr val="8B835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IRS</a:t>
            </a:r>
          </a:p>
        </p:txBody>
      </p:sp>
      <p:sp>
        <p:nvSpPr>
          <p:cNvPr id="16" name="Oval 15"/>
          <p:cNvSpPr/>
          <p:nvPr/>
        </p:nvSpPr>
        <p:spPr bwMode="auto">
          <a:xfrm>
            <a:off x="3902015" y="39870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7" name="Oval 16"/>
          <p:cNvSpPr/>
          <p:nvPr/>
        </p:nvSpPr>
        <p:spPr bwMode="auto">
          <a:xfrm>
            <a:off x="3597215" y="42918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11615" y="3770080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PI(4,5)P</a:t>
            </a:r>
            <a:r>
              <a:rPr lang="en-US" baseline="-25000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883215" y="3758412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PI(3,4,5)P</a:t>
            </a:r>
            <a:r>
              <a:rPr lang="en-US" baseline="-25000" dirty="0" smtClean="0">
                <a:solidFill>
                  <a:srgbClr val="C00000"/>
                </a:solidFill>
              </a:rPr>
              <a:t>3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0" name="Freeform 19"/>
          <p:cNvSpPr/>
          <p:nvPr/>
        </p:nvSpPr>
        <p:spPr bwMode="auto">
          <a:xfrm>
            <a:off x="3897203" y="3895633"/>
            <a:ext cx="839288" cy="715609"/>
          </a:xfrm>
          <a:custGeom>
            <a:avLst/>
            <a:gdLst>
              <a:gd name="connsiteX0" fmla="*/ 304126 w 839288"/>
              <a:gd name="connsiteY0" fmla="*/ 6035 h 715609"/>
              <a:gd name="connsiteX1" fmla="*/ 304126 w 839288"/>
              <a:gd name="connsiteY1" fmla="*/ 6035 h 715609"/>
              <a:gd name="connsiteX2" fmla="*/ 183425 w 839288"/>
              <a:gd name="connsiteY2" fmla="*/ 6035 h 715609"/>
              <a:gd name="connsiteX3" fmla="*/ 154164 w 839288"/>
              <a:gd name="connsiteY3" fmla="*/ 13350 h 715609"/>
              <a:gd name="connsiteX4" fmla="*/ 139534 w 839288"/>
              <a:gd name="connsiteY4" fmla="*/ 17008 h 715609"/>
              <a:gd name="connsiteX5" fmla="*/ 132218 w 839288"/>
              <a:gd name="connsiteY5" fmla="*/ 24323 h 715609"/>
              <a:gd name="connsiteX6" fmla="*/ 128561 w 839288"/>
              <a:gd name="connsiteY6" fmla="*/ 35296 h 715609"/>
              <a:gd name="connsiteX7" fmla="*/ 121246 w 839288"/>
              <a:gd name="connsiteY7" fmla="*/ 46269 h 715609"/>
              <a:gd name="connsiteX8" fmla="*/ 124903 w 839288"/>
              <a:gd name="connsiteY8" fmla="*/ 126736 h 715609"/>
              <a:gd name="connsiteX9" fmla="*/ 128561 w 839288"/>
              <a:gd name="connsiteY9" fmla="*/ 137709 h 715609"/>
              <a:gd name="connsiteX10" fmla="*/ 135876 w 839288"/>
              <a:gd name="connsiteY10" fmla="*/ 170627 h 715609"/>
              <a:gd name="connsiteX11" fmla="*/ 124903 w 839288"/>
              <a:gd name="connsiteY11" fmla="*/ 287670 h 715609"/>
              <a:gd name="connsiteX12" fmla="*/ 121246 w 839288"/>
              <a:gd name="connsiteY12" fmla="*/ 305958 h 715609"/>
              <a:gd name="connsiteX13" fmla="*/ 117588 w 839288"/>
              <a:gd name="connsiteY13" fmla="*/ 316931 h 715609"/>
              <a:gd name="connsiteX14" fmla="*/ 106615 w 839288"/>
              <a:gd name="connsiteY14" fmla="*/ 313273 h 715609"/>
              <a:gd name="connsiteX15" fmla="*/ 99300 w 839288"/>
              <a:gd name="connsiteY15" fmla="*/ 320589 h 715609"/>
              <a:gd name="connsiteX16" fmla="*/ 88327 w 839288"/>
              <a:gd name="connsiteY16" fmla="*/ 327904 h 715609"/>
              <a:gd name="connsiteX17" fmla="*/ 81012 w 839288"/>
              <a:gd name="connsiteY17" fmla="*/ 342534 h 715609"/>
              <a:gd name="connsiteX18" fmla="*/ 55409 w 839288"/>
              <a:gd name="connsiteY18" fmla="*/ 353507 h 715609"/>
              <a:gd name="connsiteX19" fmla="*/ 37121 w 839288"/>
              <a:gd name="connsiteY19" fmla="*/ 375453 h 715609"/>
              <a:gd name="connsiteX20" fmla="*/ 29806 w 839288"/>
              <a:gd name="connsiteY20" fmla="*/ 386425 h 715609"/>
              <a:gd name="connsiteX21" fmla="*/ 7860 w 839288"/>
              <a:gd name="connsiteY21" fmla="*/ 401056 h 715609"/>
              <a:gd name="connsiteX22" fmla="*/ 545 w 839288"/>
              <a:gd name="connsiteY22" fmla="*/ 415686 h 715609"/>
              <a:gd name="connsiteX23" fmla="*/ 4202 w 839288"/>
              <a:gd name="connsiteY23" fmla="*/ 426659 h 715609"/>
              <a:gd name="connsiteX24" fmla="*/ 11518 w 839288"/>
              <a:gd name="connsiteY24" fmla="*/ 507126 h 715609"/>
              <a:gd name="connsiteX25" fmla="*/ 15175 w 839288"/>
              <a:gd name="connsiteY25" fmla="*/ 521757 h 715609"/>
              <a:gd name="connsiteX26" fmla="*/ 22490 w 839288"/>
              <a:gd name="connsiteY26" fmla="*/ 565648 h 715609"/>
              <a:gd name="connsiteX27" fmla="*/ 26148 w 839288"/>
              <a:gd name="connsiteY27" fmla="*/ 580278 h 715609"/>
              <a:gd name="connsiteX28" fmla="*/ 51751 w 839288"/>
              <a:gd name="connsiteY28" fmla="*/ 627827 h 715609"/>
              <a:gd name="connsiteX29" fmla="*/ 62724 w 839288"/>
              <a:gd name="connsiteY29" fmla="*/ 638800 h 715609"/>
              <a:gd name="connsiteX30" fmla="*/ 66382 w 839288"/>
              <a:gd name="connsiteY30" fmla="*/ 653430 h 715609"/>
              <a:gd name="connsiteX31" fmla="*/ 88327 w 839288"/>
              <a:gd name="connsiteY31" fmla="*/ 664403 h 715609"/>
              <a:gd name="connsiteX32" fmla="*/ 106615 w 839288"/>
              <a:gd name="connsiteY32" fmla="*/ 679033 h 715609"/>
              <a:gd name="connsiteX33" fmla="*/ 121246 w 839288"/>
              <a:gd name="connsiteY33" fmla="*/ 682691 h 715609"/>
              <a:gd name="connsiteX34" fmla="*/ 132218 w 839288"/>
              <a:gd name="connsiteY34" fmla="*/ 686349 h 715609"/>
              <a:gd name="connsiteX35" fmla="*/ 183425 w 839288"/>
              <a:gd name="connsiteY35" fmla="*/ 704637 h 715609"/>
              <a:gd name="connsiteX36" fmla="*/ 209028 w 839288"/>
              <a:gd name="connsiteY36" fmla="*/ 711952 h 715609"/>
              <a:gd name="connsiteX37" fmla="*/ 245604 w 839288"/>
              <a:gd name="connsiteY37" fmla="*/ 715609 h 715609"/>
              <a:gd name="connsiteX38" fmla="*/ 567473 w 839288"/>
              <a:gd name="connsiteY38" fmla="*/ 711952 h 715609"/>
              <a:gd name="connsiteX39" fmla="*/ 622337 w 839288"/>
              <a:gd name="connsiteY39" fmla="*/ 708294 h 715609"/>
              <a:gd name="connsiteX40" fmla="*/ 761326 w 839288"/>
              <a:gd name="connsiteY40" fmla="*/ 697321 h 715609"/>
              <a:gd name="connsiteX41" fmla="*/ 797902 w 839288"/>
              <a:gd name="connsiteY41" fmla="*/ 675376 h 715609"/>
              <a:gd name="connsiteX42" fmla="*/ 812532 w 839288"/>
              <a:gd name="connsiteY42" fmla="*/ 668061 h 715609"/>
              <a:gd name="connsiteX43" fmla="*/ 823505 w 839288"/>
              <a:gd name="connsiteY43" fmla="*/ 660745 h 715609"/>
              <a:gd name="connsiteX44" fmla="*/ 830820 w 839288"/>
              <a:gd name="connsiteY44" fmla="*/ 649773 h 715609"/>
              <a:gd name="connsiteX45" fmla="*/ 838135 w 839288"/>
              <a:gd name="connsiteY45" fmla="*/ 642457 h 715609"/>
              <a:gd name="connsiteX46" fmla="*/ 834478 w 839288"/>
              <a:gd name="connsiteY46" fmla="*/ 514441 h 715609"/>
              <a:gd name="connsiteX47" fmla="*/ 812532 w 839288"/>
              <a:gd name="connsiteY47" fmla="*/ 474208 h 715609"/>
              <a:gd name="connsiteX48" fmla="*/ 794244 w 839288"/>
              <a:gd name="connsiteY48" fmla="*/ 452262 h 715609"/>
              <a:gd name="connsiteX49" fmla="*/ 779614 w 839288"/>
              <a:gd name="connsiteY49" fmla="*/ 433974 h 715609"/>
              <a:gd name="connsiteX50" fmla="*/ 761326 w 839288"/>
              <a:gd name="connsiteY50" fmla="*/ 412029 h 715609"/>
              <a:gd name="connsiteX51" fmla="*/ 750353 w 839288"/>
              <a:gd name="connsiteY51" fmla="*/ 397398 h 715609"/>
              <a:gd name="connsiteX52" fmla="*/ 713777 w 839288"/>
              <a:gd name="connsiteY52" fmla="*/ 371795 h 715609"/>
              <a:gd name="connsiteX53" fmla="*/ 695489 w 839288"/>
              <a:gd name="connsiteY53" fmla="*/ 353507 h 715609"/>
              <a:gd name="connsiteX54" fmla="*/ 669886 w 839288"/>
              <a:gd name="connsiteY54" fmla="*/ 327904 h 715609"/>
              <a:gd name="connsiteX55" fmla="*/ 658913 w 839288"/>
              <a:gd name="connsiteY55" fmla="*/ 309616 h 715609"/>
              <a:gd name="connsiteX56" fmla="*/ 625994 w 839288"/>
              <a:gd name="connsiteY56" fmla="*/ 287670 h 715609"/>
              <a:gd name="connsiteX57" fmla="*/ 615022 w 839288"/>
              <a:gd name="connsiteY57" fmla="*/ 273040 h 715609"/>
              <a:gd name="connsiteX58" fmla="*/ 589418 w 839288"/>
              <a:gd name="connsiteY58" fmla="*/ 243779 h 715609"/>
              <a:gd name="connsiteX59" fmla="*/ 582103 w 839288"/>
              <a:gd name="connsiteY59" fmla="*/ 218176 h 715609"/>
              <a:gd name="connsiteX60" fmla="*/ 578446 w 839288"/>
              <a:gd name="connsiteY60" fmla="*/ 170627 h 715609"/>
              <a:gd name="connsiteX61" fmla="*/ 574788 w 839288"/>
              <a:gd name="connsiteY61" fmla="*/ 152339 h 715609"/>
              <a:gd name="connsiteX62" fmla="*/ 571130 w 839288"/>
              <a:gd name="connsiteY62" fmla="*/ 115763 h 715609"/>
              <a:gd name="connsiteX63" fmla="*/ 563815 w 839288"/>
              <a:gd name="connsiteY63" fmla="*/ 101133 h 715609"/>
              <a:gd name="connsiteX64" fmla="*/ 549185 w 839288"/>
              <a:gd name="connsiteY64" fmla="*/ 68214 h 715609"/>
              <a:gd name="connsiteX65" fmla="*/ 541870 w 839288"/>
              <a:gd name="connsiteY65" fmla="*/ 53584 h 715609"/>
              <a:gd name="connsiteX66" fmla="*/ 538212 w 839288"/>
              <a:gd name="connsiteY66" fmla="*/ 42611 h 715609"/>
              <a:gd name="connsiteX67" fmla="*/ 527239 w 839288"/>
              <a:gd name="connsiteY67" fmla="*/ 38953 h 715609"/>
              <a:gd name="connsiteX68" fmla="*/ 501636 w 839288"/>
              <a:gd name="connsiteY68" fmla="*/ 24323 h 715609"/>
              <a:gd name="connsiteX69" fmla="*/ 479690 w 839288"/>
              <a:gd name="connsiteY69" fmla="*/ 17008 h 715609"/>
              <a:gd name="connsiteX70" fmla="*/ 468718 w 839288"/>
              <a:gd name="connsiteY70" fmla="*/ 13350 h 715609"/>
              <a:gd name="connsiteX71" fmla="*/ 366305 w 839288"/>
              <a:gd name="connsiteY71" fmla="*/ 9693 h 715609"/>
              <a:gd name="connsiteX72" fmla="*/ 304126 w 839288"/>
              <a:gd name="connsiteY72" fmla="*/ 6035 h 715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39288" h="715609">
                <a:moveTo>
                  <a:pt x="304126" y="6035"/>
                </a:moveTo>
                <a:lnTo>
                  <a:pt x="304126" y="6035"/>
                </a:lnTo>
                <a:cubicBezTo>
                  <a:pt x="239723" y="2457"/>
                  <a:pt x="243764" y="0"/>
                  <a:pt x="183425" y="6035"/>
                </a:cubicBezTo>
                <a:cubicBezTo>
                  <a:pt x="166274" y="7750"/>
                  <a:pt x="167985" y="9401"/>
                  <a:pt x="154164" y="13350"/>
                </a:cubicBezTo>
                <a:cubicBezTo>
                  <a:pt x="149331" y="14731"/>
                  <a:pt x="144411" y="15789"/>
                  <a:pt x="139534" y="17008"/>
                </a:cubicBezTo>
                <a:cubicBezTo>
                  <a:pt x="137095" y="19446"/>
                  <a:pt x="133992" y="21366"/>
                  <a:pt x="132218" y="24323"/>
                </a:cubicBezTo>
                <a:cubicBezTo>
                  <a:pt x="130234" y="27629"/>
                  <a:pt x="130285" y="31848"/>
                  <a:pt x="128561" y="35296"/>
                </a:cubicBezTo>
                <a:cubicBezTo>
                  <a:pt x="126595" y="39228"/>
                  <a:pt x="123684" y="42611"/>
                  <a:pt x="121246" y="46269"/>
                </a:cubicBezTo>
                <a:cubicBezTo>
                  <a:pt x="122465" y="73091"/>
                  <a:pt x="122762" y="99971"/>
                  <a:pt x="124903" y="126736"/>
                </a:cubicBezTo>
                <a:cubicBezTo>
                  <a:pt x="125210" y="130579"/>
                  <a:pt x="127725" y="133945"/>
                  <a:pt x="128561" y="137709"/>
                </a:cubicBezTo>
                <a:cubicBezTo>
                  <a:pt x="137144" y="176332"/>
                  <a:pt x="127641" y="145925"/>
                  <a:pt x="135876" y="170627"/>
                </a:cubicBezTo>
                <a:cubicBezTo>
                  <a:pt x="130527" y="240164"/>
                  <a:pt x="133197" y="242052"/>
                  <a:pt x="124903" y="287670"/>
                </a:cubicBezTo>
                <a:cubicBezTo>
                  <a:pt x="123791" y="293786"/>
                  <a:pt x="122754" y="299927"/>
                  <a:pt x="121246" y="305958"/>
                </a:cubicBezTo>
                <a:cubicBezTo>
                  <a:pt x="120311" y="309698"/>
                  <a:pt x="118807" y="313273"/>
                  <a:pt x="117588" y="316931"/>
                </a:cubicBezTo>
                <a:cubicBezTo>
                  <a:pt x="113930" y="315712"/>
                  <a:pt x="110396" y="312517"/>
                  <a:pt x="106615" y="313273"/>
                </a:cubicBezTo>
                <a:cubicBezTo>
                  <a:pt x="103233" y="313949"/>
                  <a:pt x="101993" y="318435"/>
                  <a:pt x="99300" y="320589"/>
                </a:cubicBezTo>
                <a:cubicBezTo>
                  <a:pt x="95867" y="323335"/>
                  <a:pt x="91985" y="325466"/>
                  <a:pt x="88327" y="327904"/>
                </a:cubicBezTo>
                <a:cubicBezTo>
                  <a:pt x="85889" y="332781"/>
                  <a:pt x="84867" y="338679"/>
                  <a:pt x="81012" y="342534"/>
                </a:cubicBezTo>
                <a:cubicBezTo>
                  <a:pt x="76493" y="347053"/>
                  <a:pt x="61966" y="351321"/>
                  <a:pt x="55409" y="353507"/>
                </a:cubicBezTo>
                <a:cubicBezTo>
                  <a:pt x="37251" y="380745"/>
                  <a:pt x="60585" y="347297"/>
                  <a:pt x="37121" y="375453"/>
                </a:cubicBezTo>
                <a:cubicBezTo>
                  <a:pt x="34307" y="378830"/>
                  <a:pt x="33114" y="383530"/>
                  <a:pt x="29806" y="386425"/>
                </a:cubicBezTo>
                <a:cubicBezTo>
                  <a:pt x="23189" y="392215"/>
                  <a:pt x="7860" y="401056"/>
                  <a:pt x="7860" y="401056"/>
                </a:cubicBezTo>
                <a:cubicBezTo>
                  <a:pt x="5422" y="405933"/>
                  <a:pt x="1316" y="410289"/>
                  <a:pt x="545" y="415686"/>
                </a:cubicBezTo>
                <a:cubicBezTo>
                  <a:pt x="0" y="419503"/>
                  <a:pt x="3743" y="422831"/>
                  <a:pt x="4202" y="426659"/>
                </a:cubicBezTo>
                <a:cubicBezTo>
                  <a:pt x="7411" y="453400"/>
                  <a:pt x="9079" y="480304"/>
                  <a:pt x="11518" y="507126"/>
                </a:cubicBezTo>
                <a:cubicBezTo>
                  <a:pt x="11973" y="512132"/>
                  <a:pt x="14249" y="516816"/>
                  <a:pt x="15175" y="521757"/>
                </a:cubicBezTo>
                <a:cubicBezTo>
                  <a:pt x="17908" y="536335"/>
                  <a:pt x="19757" y="551070"/>
                  <a:pt x="22490" y="565648"/>
                </a:cubicBezTo>
                <a:cubicBezTo>
                  <a:pt x="23416" y="570589"/>
                  <a:pt x="24215" y="575638"/>
                  <a:pt x="26148" y="580278"/>
                </a:cubicBezTo>
                <a:cubicBezTo>
                  <a:pt x="29331" y="587918"/>
                  <a:pt x="44702" y="618429"/>
                  <a:pt x="51751" y="627827"/>
                </a:cubicBezTo>
                <a:cubicBezTo>
                  <a:pt x="54855" y="631965"/>
                  <a:pt x="59066" y="635142"/>
                  <a:pt x="62724" y="638800"/>
                </a:cubicBezTo>
                <a:cubicBezTo>
                  <a:pt x="63943" y="643677"/>
                  <a:pt x="63594" y="649247"/>
                  <a:pt x="66382" y="653430"/>
                </a:cubicBezTo>
                <a:cubicBezTo>
                  <a:pt x="70434" y="659507"/>
                  <a:pt x="82068" y="662316"/>
                  <a:pt x="88327" y="664403"/>
                </a:cubicBezTo>
                <a:cubicBezTo>
                  <a:pt x="94423" y="669280"/>
                  <a:pt x="99791" y="675242"/>
                  <a:pt x="106615" y="679033"/>
                </a:cubicBezTo>
                <a:cubicBezTo>
                  <a:pt x="111010" y="681474"/>
                  <a:pt x="116412" y="681310"/>
                  <a:pt x="121246" y="682691"/>
                </a:cubicBezTo>
                <a:cubicBezTo>
                  <a:pt x="124953" y="683750"/>
                  <a:pt x="128595" y="685032"/>
                  <a:pt x="132218" y="686349"/>
                </a:cubicBezTo>
                <a:cubicBezTo>
                  <a:pt x="147712" y="691983"/>
                  <a:pt x="167132" y="699982"/>
                  <a:pt x="183425" y="704637"/>
                </a:cubicBezTo>
                <a:cubicBezTo>
                  <a:pt x="191959" y="707075"/>
                  <a:pt x="200287" y="710410"/>
                  <a:pt x="209028" y="711952"/>
                </a:cubicBezTo>
                <a:cubicBezTo>
                  <a:pt x="221094" y="714081"/>
                  <a:pt x="233412" y="714390"/>
                  <a:pt x="245604" y="715609"/>
                </a:cubicBezTo>
                <a:lnTo>
                  <a:pt x="567473" y="711952"/>
                </a:lnTo>
                <a:cubicBezTo>
                  <a:pt x="585798" y="711596"/>
                  <a:pt x="604042" y="709403"/>
                  <a:pt x="622337" y="708294"/>
                </a:cubicBezTo>
                <a:cubicBezTo>
                  <a:pt x="724233" y="702119"/>
                  <a:pt x="653380" y="708117"/>
                  <a:pt x="761326" y="697321"/>
                </a:cubicBezTo>
                <a:cubicBezTo>
                  <a:pt x="796708" y="683169"/>
                  <a:pt x="762781" y="698790"/>
                  <a:pt x="797902" y="675376"/>
                </a:cubicBezTo>
                <a:cubicBezTo>
                  <a:pt x="802439" y="672352"/>
                  <a:pt x="807798" y="670766"/>
                  <a:pt x="812532" y="668061"/>
                </a:cubicBezTo>
                <a:cubicBezTo>
                  <a:pt x="816349" y="665880"/>
                  <a:pt x="819847" y="663184"/>
                  <a:pt x="823505" y="660745"/>
                </a:cubicBezTo>
                <a:cubicBezTo>
                  <a:pt x="825943" y="657088"/>
                  <a:pt x="828074" y="653205"/>
                  <a:pt x="830820" y="649773"/>
                </a:cubicBezTo>
                <a:cubicBezTo>
                  <a:pt x="832974" y="647080"/>
                  <a:pt x="838042" y="645904"/>
                  <a:pt x="838135" y="642457"/>
                </a:cubicBezTo>
                <a:cubicBezTo>
                  <a:pt x="839288" y="599783"/>
                  <a:pt x="838343" y="556955"/>
                  <a:pt x="834478" y="514441"/>
                </a:cubicBezTo>
                <a:cubicBezTo>
                  <a:pt x="831686" y="483733"/>
                  <a:pt x="829491" y="485513"/>
                  <a:pt x="812532" y="474208"/>
                </a:cubicBezTo>
                <a:cubicBezTo>
                  <a:pt x="804145" y="449049"/>
                  <a:pt x="816388" y="478835"/>
                  <a:pt x="794244" y="452262"/>
                </a:cubicBezTo>
                <a:cubicBezTo>
                  <a:pt x="772161" y="425762"/>
                  <a:pt x="813215" y="456376"/>
                  <a:pt x="779614" y="433974"/>
                </a:cubicBezTo>
                <a:cubicBezTo>
                  <a:pt x="772627" y="413016"/>
                  <a:pt x="781255" y="431958"/>
                  <a:pt x="761326" y="412029"/>
                </a:cubicBezTo>
                <a:cubicBezTo>
                  <a:pt x="757015" y="407718"/>
                  <a:pt x="755007" y="401336"/>
                  <a:pt x="750353" y="397398"/>
                </a:cubicBezTo>
                <a:cubicBezTo>
                  <a:pt x="738992" y="387785"/>
                  <a:pt x="713777" y="371795"/>
                  <a:pt x="713777" y="371795"/>
                </a:cubicBezTo>
                <a:cubicBezTo>
                  <a:pt x="698334" y="348630"/>
                  <a:pt x="715809" y="371795"/>
                  <a:pt x="695489" y="353507"/>
                </a:cubicBezTo>
                <a:cubicBezTo>
                  <a:pt x="686518" y="345433"/>
                  <a:pt x="678420" y="336438"/>
                  <a:pt x="669886" y="327904"/>
                </a:cubicBezTo>
                <a:cubicBezTo>
                  <a:pt x="664859" y="322877"/>
                  <a:pt x="663179" y="315303"/>
                  <a:pt x="658913" y="309616"/>
                </a:cubicBezTo>
                <a:cubicBezTo>
                  <a:pt x="648859" y="296211"/>
                  <a:pt x="641969" y="295658"/>
                  <a:pt x="625994" y="287670"/>
                </a:cubicBezTo>
                <a:cubicBezTo>
                  <a:pt x="622337" y="282793"/>
                  <a:pt x="619036" y="277628"/>
                  <a:pt x="615022" y="273040"/>
                </a:cubicBezTo>
                <a:cubicBezTo>
                  <a:pt x="581867" y="235148"/>
                  <a:pt x="617092" y="280676"/>
                  <a:pt x="589418" y="243779"/>
                </a:cubicBezTo>
                <a:cubicBezTo>
                  <a:pt x="587055" y="236688"/>
                  <a:pt x="582937" y="225267"/>
                  <a:pt x="582103" y="218176"/>
                </a:cubicBezTo>
                <a:cubicBezTo>
                  <a:pt x="580246" y="202388"/>
                  <a:pt x="580201" y="186426"/>
                  <a:pt x="578446" y="170627"/>
                </a:cubicBezTo>
                <a:cubicBezTo>
                  <a:pt x="577759" y="164448"/>
                  <a:pt x="575610" y="158501"/>
                  <a:pt x="574788" y="152339"/>
                </a:cubicBezTo>
                <a:cubicBezTo>
                  <a:pt x="573168" y="140194"/>
                  <a:pt x="573697" y="127744"/>
                  <a:pt x="571130" y="115763"/>
                </a:cubicBezTo>
                <a:cubicBezTo>
                  <a:pt x="569988" y="110432"/>
                  <a:pt x="565840" y="106195"/>
                  <a:pt x="563815" y="101133"/>
                </a:cubicBezTo>
                <a:cubicBezTo>
                  <a:pt x="542529" y="47917"/>
                  <a:pt x="567949" y="101052"/>
                  <a:pt x="549185" y="68214"/>
                </a:cubicBezTo>
                <a:cubicBezTo>
                  <a:pt x="546480" y="63480"/>
                  <a:pt x="544018" y="58595"/>
                  <a:pt x="541870" y="53584"/>
                </a:cubicBezTo>
                <a:cubicBezTo>
                  <a:pt x="540351" y="50040"/>
                  <a:pt x="540938" y="45337"/>
                  <a:pt x="538212" y="42611"/>
                </a:cubicBezTo>
                <a:cubicBezTo>
                  <a:pt x="535486" y="39885"/>
                  <a:pt x="530688" y="40677"/>
                  <a:pt x="527239" y="38953"/>
                </a:cubicBezTo>
                <a:cubicBezTo>
                  <a:pt x="500853" y="25760"/>
                  <a:pt x="533688" y="37143"/>
                  <a:pt x="501636" y="24323"/>
                </a:cubicBezTo>
                <a:cubicBezTo>
                  <a:pt x="494476" y="21459"/>
                  <a:pt x="487005" y="19447"/>
                  <a:pt x="479690" y="17008"/>
                </a:cubicBezTo>
                <a:cubicBezTo>
                  <a:pt x="476033" y="15789"/>
                  <a:pt x="472571" y="13488"/>
                  <a:pt x="468718" y="13350"/>
                </a:cubicBezTo>
                <a:lnTo>
                  <a:pt x="366305" y="9693"/>
                </a:lnTo>
                <a:cubicBezTo>
                  <a:pt x="345584" y="9233"/>
                  <a:pt x="314489" y="6645"/>
                  <a:pt x="304126" y="6035"/>
                </a:cubicBezTo>
                <a:close/>
              </a:path>
            </a:pathLst>
          </a:custGeom>
          <a:solidFill>
            <a:srgbClr val="FCCC6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Calibri" pitchFamily="32" charset="0"/>
              <a:cs typeface="Lucida Sans Unicode" charset="0"/>
            </a:endParaRP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2" charset="0"/>
                <a:cs typeface="Lucida Sans Unicode" charset="0"/>
              </a:rPr>
              <a:t>p85</a:t>
            </a:r>
          </a:p>
        </p:txBody>
      </p:sp>
      <p:sp>
        <p:nvSpPr>
          <p:cNvPr id="21" name="Freeform 20"/>
          <p:cNvSpPr/>
          <p:nvPr/>
        </p:nvSpPr>
        <p:spPr bwMode="auto">
          <a:xfrm>
            <a:off x="4447606" y="3994938"/>
            <a:ext cx="2003147" cy="1100937"/>
          </a:xfrm>
          <a:custGeom>
            <a:avLst/>
            <a:gdLst>
              <a:gd name="connsiteX0" fmla="*/ 6097 w 2003147"/>
              <a:gd name="connsiteY0" fmla="*/ 47548 h 1100937"/>
              <a:gd name="connsiteX1" fmla="*/ 6097 w 2003147"/>
              <a:gd name="connsiteY1" fmla="*/ 47548 h 1100937"/>
              <a:gd name="connsiteX2" fmla="*/ 9755 w 2003147"/>
              <a:gd name="connsiteY2" fmla="*/ 142646 h 1100937"/>
              <a:gd name="connsiteX3" fmla="*/ 9755 w 2003147"/>
              <a:gd name="connsiteY3" fmla="*/ 164592 h 1100937"/>
              <a:gd name="connsiteX4" fmla="*/ 13412 w 2003147"/>
              <a:gd name="connsiteY4" fmla="*/ 190195 h 1100937"/>
              <a:gd name="connsiteX5" fmla="*/ 9755 w 2003147"/>
              <a:gd name="connsiteY5" fmla="*/ 204825 h 1100937"/>
              <a:gd name="connsiteX6" fmla="*/ 13412 w 2003147"/>
              <a:gd name="connsiteY6" fmla="*/ 215798 h 1100937"/>
              <a:gd name="connsiteX7" fmla="*/ 17070 w 2003147"/>
              <a:gd name="connsiteY7" fmla="*/ 237744 h 1100937"/>
              <a:gd name="connsiteX8" fmla="*/ 28043 w 2003147"/>
              <a:gd name="connsiteY8" fmla="*/ 245059 h 1100937"/>
              <a:gd name="connsiteX9" fmla="*/ 42673 w 2003147"/>
              <a:gd name="connsiteY9" fmla="*/ 256032 h 1100937"/>
              <a:gd name="connsiteX10" fmla="*/ 64619 w 2003147"/>
              <a:gd name="connsiteY10" fmla="*/ 270662 h 1100937"/>
              <a:gd name="connsiteX11" fmla="*/ 68276 w 2003147"/>
              <a:gd name="connsiteY11" fmla="*/ 281635 h 1100937"/>
              <a:gd name="connsiteX12" fmla="*/ 79249 w 2003147"/>
              <a:gd name="connsiteY12" fmla="*/ 285292 h 1100937"/>
              <a:gd name="connsiteX13" fmla="*/ 86564 w 2003147"/>
              <a:gd name="connsiteY13" fmla="*/ 292608 h 1100937"/>
              <a:gd name="connsiteX14" fmla="*/ 108510 w 2003147"/>
              <a:gd name="connsiteY14" fmla="*/ 307238 h 1100937"/>
              <a:gd name="connsiteX15" fmla="*/ 123140 w 2003147"/>
              <a:gd name="connsiteY15" fmla="*/ 321868 h 1100937"/>
              <a:gd name="connsiteX16" fmla="*/ 130455 w 2003147"/>
              <a:gd name="connsiteY16" fmla="*/ 332841 h 1100937"/>
              <a:gd name="connsiteX17" fmla="*/ 152401 w 2003147"/>
              <a:gd name="connsiteY17" fmla="*/ 343814 h 1100937"/>
              <a:gd name="connsiteX18" fmla="*/ 163374 w 2003147"/>
              <a:gd name="connsiteY18" fmla="*/ 351129 h 1100937"/>
              <a:gd name="connsiteX19" fmla="*/ 188977 w 2003147"/>
              <a:gd name="connsiteY19" fmla="*/ 384048 h 1100937"/>
              <a:gd name="connsiteX20" fmla="*/ 199950 w 2003147"/>
              <a:gd name="connsiteY20" fmla="*/ 405993 h 1100937"/>
              <a:gd name="connsiteX21" fmla="*/ 210923 w 2003147"/>
              <a:gd name="connsiteY21" fmla="*/ 413308 h 1100937"/>
              <a:gd name="connsiteX22" fmla="*/ 236526 w 2003147"/>
              <a:gd name="connsiteY22" fmla="*/ 438912 h 1100937"/>
              <a:gd name="connsiteX23" fmla="*/ 247499 w 2003147"/>
              <a:gd name="connsiteY23" fmla="*/ 449884 h 1100937"/>
              <a:gd name="connsiteX24" fmla="*/ 258471 w 2003147"/>
              <a:gd name="connsiteY24" fmla="*/ 457200 h 1100937"/>
              <a:gd name="connsiteX25" fmla="*/ 276759 w 2003147"/>
              <a:gd name="connsiteY25" fmla="*/ 475488 h 1100937"/>
              <a:gd name="connsiteX26" fmla="*/ 284075 w 2003147"/>
              <a:gd name="connsiteY26" fmla="*/ 501091 h 1100937"/>
              <a:gd name="connsiteX27" fmla="*/ 287732 w 2003147"/>
              <a:gd name="connsiteY27" fmla="*/ 515721 h 1100937"/>
              <a:gd name="connsiteX28" fmla="*/ 276759 w 2003147"/>
              <a:gd name="connsiteY28" fmla="*/ 683971 h 1100937"/>
              <a:gd name="connsiteX29" fmla="*/ 273102 w 2003147"/>
              <a:gd name="connsiteY29" fmla="*/ 694944 h 1100937"/>
              <a:gd name="connsiteX30" fmla="*/ 262129 w 2003147"/>
              <a:gd name="connsiteY30" fmla="*/ 738835 h 1100937"/>
              <a:gd name="connsiteX31" fmla="*/ 262129 w 2003147"/>
              <a:gd name="connsiteY31" fmla="*/ 841248 h 1100937"/>
              <a:gd name="connsiteX32" fmla="*/ 265787 w 2003147"/>
              <a:gd name="connsiteY32" fmla="*/ 852220 h 1100937"/>
              <a:gd name="connsiteX33" fmla="*/ 269444 w 2003147"/>
              <a:gd name="connsiteY33" fmla="*/ 870508 h 1100937"/>
              <a:gd name="connsiteX34" fmla="*/ 273102 w 2003147"/>
              <a:gd name="connsiteY34" fmla="*/ 914400 h 1100937"/>
              <a:gd name="connsiteX35" fmla="*/ 306020 w 2003147"/>
              <a:gd name="connsiteY35" fmla="*/ 969264 h 1100937"/>
              <a:gd name="connsiteX36" fmla="*/ 320651 w 2003147"/>
              <a:gd name="connsiteY36" fmla="*/ 987552 h 1100937"/>
              <a:gd name="connsiteX37" fmla="*/ 324308 w 2003147"/>
              <a:gd name="connsiteY37" fmla="*/ 998524 h 1100937"/>
              <a:gd name="connsiteX38" fmla="*/ 346254 w 2003147"/>
              <a:gd name="connsiteY38" fmla="*/ 1009497 h 1100937"/>
              <a:gd name="connsiteX39" fmla="*/ 357227 w 2003147"/>
              <a:gd name="connsiteY39" fmla="*/ 1016812 h 1100937"/>
              <a:gd name="connsiteX40" fmla="*/ 368199 w 2003147"/>
              <a:gd name="connsiteY40" fmla="*/ 1020470 h 1100937"/>
              <a:gd name="connsiteX41" fmla="*/ 401118 w 2003147"/>
              <a:gd name="connsiteY41" fmla="*/ 1031443 h 1100937"/>
              <a:gd name="connsiteX42" fmla="*/ 466955 w 2003147"/>
              <a:gd name="connsiteY42" fmla="*/ 1049731 h 1100937"/>
              <a:gd name="connsiteX43" fmla="*/ 485243 w 2003147"/>
              <a:gd name="connsiteY43" fmla="*/ 1057046 h 1100937"/>
              <a:gd name="connsiteX44" fmla="*/ 609601 w 2003147"/>
              <a:gd name="connsiteY44" fmla="*/ 1060704 h 1100937"/>
              <a:gd name="connsiteX45" fmla="*/ 770535 w 2003147"/>
              <a:gd name="connsiteY45" fmla="*/ 1078992 h 1100937"/>
              <a:gd name="connsiteX46" fmla="*/ 1022910 w 2003147"/>
              <a:gd name="connsiteY46" fmla="*/ 1086307 h 1100937"/>
              <a:gd name="connsiteX47" fmla="*/ 1118007 w 2003147"/>
              <a:gd name="connsiteY47" fmla="*/ 1097280 h 1100937"/>
              <a:gd name="connsiteX48" fmla="*/ 1143611 w 2003147"/>
              <a:gd name="connsiteY48" fmla="*/ 1100937 h 1100937"/>
              <a:gd name="connsiteX49" fmla="*/ 1249681 w 2003147"/>
              <a:gd name="connsiteY49" fmla="*/ 1097280 h 1100937"/>
              <a:gd name="connsiteX50" fmla="*/ 1714196 w 2003147"/>
              <a:gd name="connsiteY50" fmla="*/ 1089964 h 1100937"/>
              <a:gd name="connsiteX51" fmla="*/ 1761745 w 2003147"/>
              <a:gd name="connsiteY51" fmla="*/ 1086307 h 1100937"/>
              <a:gd name="connsiteX52" fmla="*/ 1853185 w 2003147"/>
              <a:gd name="connsiteY52" fmla="*/ 1082649 h 1100937"/>
              <a:gd name="connsiteX53" fmla="*/ 1860500 w 2003147"/>
              <a:gd name="connsiteY53" fmla="*/ 1068019 h 1100937"/>
              <a:gd name="connsiteX54" fmla="*/ 1875131 w 2003147"/>
              <a:gd name="connsiteY54" fmla="*/ 1042416 h 1100937"/>
              <a:gd name="connsiteX55" fmla="*/ 1878788 w 2003147"/>
              <a:gd name="connsiteY55" fmla="*/ 1024128 h 1100937"/>
              <a:gd name="connsiteX56" fmla="*/ 1893419 w 2003147"/>
              <a:gd name="connsiteY56" fmla="*/ 1002182 h 1100937"/>
              <a:gd name="connsiteX57" fmla="*/ 1900734 w 2003147"/>
              <a:gd name="connsiteY57" fmla="*/ 987552 h 1100937"/>
              <a:gd name="connsiteX58" fmla="*/ 1904391 w 2003147"/>
              <a:gd name="connsiteY58" fmla="*/ 972921 h 1100937"/>
              <a:gd name="connsiteX59" fmla="*/ 1922679 w 2003147"/>
              <a:gd name="connsiteY59" fmla="*/ 943660 h 1100937"/>
              <a:gd name="connsiteX60" fmla="*/ 1940967 w 2003147"/>
              <a:gd name="connsiteY60" fmla="*/ 907084 h 1100937"/>
              <a:gd name="connsiteX61" fmla="*/ 1955598 w 2003147"/>
              <a:gd name="connsiteY61" fmla="*/ 863193 h 1100937"/>
              <a:gd name="connsiteX62" fmla="*/ 1977543 w 2003147"/>
              <a:gd name="connsiteY62" fmla="*/ 833932 h 1100937"/>
              <a:gd name="connsiteX63" fmla="*/ 1995831 w 2003147"/>
              <a:gd name="connsiteY63" fmla="*/ 771753 h 1100937"/>
              <a:gd name="connsiteX64" fmla="*/ 2003147 w 2003147"/>
              <a:gd name="connsiteY64" fmla="*/ 757123 h 1100937"/>
              <a:gd name="connsiteX65" fmla="*/ 1995831 w 2003147"/>
              <a:gd name="connsiteY65" fmla="*/ 651052 h 1100937"/>
              <a:gd name="connsiteX66" fmla="*/ 1988516 w 2003147"/>
              <a:gd name="connsiteY66" fmla="*/ 566928 h 1100937"/>
              <a:gd name="connsiteX67" fmla="*/ 1981201 w 2003147"/>
              <a:gd name="connsiteY67" fmla="*/ 548640 h 1100937"/>
              <a:gd name="connsiteX68" fmla="*/ 1977543 w 2003147"/>
              <a:gd name="connsiteY68" fmla="*/ 537667 h 1100937"/>
              <a:gd name="connsiteX69" fmla="*/ 1970228 w 2003147"/>
              <a:gd name="connsiteY69" fmla="*/ 519379 h 1100937"/>
              <a:gd name="connsiteX70" fmla="*/ 1966571 w 2003147"/>
              <a:gd name="connsiteY70" fmla="*/ 504748 h 1100937"/>
              <a:gd name="connsiteX71" fmla="*/ 1959255 w 2003147"/>
              <a:gd name="connsiteY71" fmla="*/ 493776 h 1100937"/>
              <a:gd name="connsiteX72" fmla="*/ 1940967 w 2003147"/>
              <a:gd name="connsiteY72" fmla="*/ 457200 h 1100937"/>
              <a:gd name="connsiteX73" fmla="*/ 1933652 w 2003147"/>
              <a:gd name="connsiteY73" fmla="*/ 449884 h 1100937"/>
              <a:gd name="connsiteX74" fmla="*/ 1908049 w 2003147"/>
              <a:gd name="connsiteY74" fmla="*/ 416966 h 1100937"/>
              <a:gd name="connsiteX75" fmla="*/ 1897076 w 2003147"/>
              <a:gd name="connsiteY75" fmla="*/ 405993 h 1100937"/>
              <a:gd name="connsiteX76" fmla="*/ 1856843 w 2003147"/>
              <a:gd name="connsiteY76" fmla="*/ 373075 h 1100937"/>
              <a:gd name="connsiteX77" fmla="*/ 1842212 w 2003147"/>
              <a:gd name="connsiteY77" fmla="*/ 365760 h 1100937"/>
              <a:gd name="connsiteX78" fmla="*/ 1823924 w 2003147"/>
              <a:gd name="connsiteY78" fmla="*/ 362102 h 1100937"/>
              <a:gd name="connsiteX79" fmla="*/ 1787348 w 2003147"/>
              <a:gd name="connsiteY79" fmla="*/ 347472 h 1100937"/>
              <a:gd name="connsiteX80" fmla="*/ 1772718 w 2003147"/>
              <a:gd name="connsiteY80" fmla="*/ 340156 h 1100937"/>
              <a:gd name="connsiteX81" fmla="*/ 1728827 w 2003147"/>
              <a:gd name="connsiteY81" fmla="*/ 332841 h 1100937"/>
              <a:gd name="connsiteX82" fmla="*/ 1706881 w 2003147"/>
              <a:gd name="connsiteY82" fmla="*/ 325526 h 1100937"/>
              <a:gd name="connsiteX83" fmla="*/ 1692251 w 2003147"/>
              <a:gd name="connsiteY83" fmla="*/ 321868 h 1100937"/>
              <a:gd name="connsiteX84" fmla="*/ 1655675 w 2003147"/>
              <a:gd name="connsiteY84" fmla="*/ 310896 h 1100937"/>
              <a:gd name="connsiteX85" fmla="*/ 1633729 w 2003147"/>
              <a:gd name="connsiteY85" fmla="*/ 296265 h 1100937"/>
              <a:gd name="connsiteX86" fmla="*/ 1611783 w 2003147"/>
              <a:gd name="connsiteY86" fmla="*/ 277977 h 1100937"/>
              <a:gd name="connsiteX87" fmla="*/ 1586180 w 2003147"/>
              <a:gd name="connsiteY87" fmla="*/ 263347 h 1100937"/>
              <a:gd name="connsiteX88" fmla="*/ 1575207 w 2003147"/>
              <a:gd name="connsiteY88" fmla="*/ 256032 h 1100937"/>
              <a:gd name="connsiteX89" fmla="*/ 1567892 w 2003147"/>
              <a:gd name="connsiteY89" fmla="*/ 248716 h 1100937"/>
              <a:gd name="connsiteX90" fmla="*/ 1545947 w 2003147"/>
              <a:gd name="connsiteY90" fmla="*/ 230428 h 1100937"/>
              <a:gd name="connsiteX91" fmla="*/ 1527659 w 2003147"/>
              <a:gd name="connsiteY91" fmla="*/ 215798 h 1100937"/>
              <a:gd name="connsiteX92" fmla="*/ 1524001 w 2003147"/>
              <a:gd name="connsiteY92" fmla="*/ 204825 h 1100937"/>
              <a:gd name="connsiteX93" fmla="*/ 1509371 w 2003147"/>
              <a:gd name="connsiteY93" fmla="*/ 197510 h 1100937"/>
              <a:gd name="connsiteX94" fmla="*/ 1502055 w 2003147"/>
              <a:gd name="connsiteY94" fmla="*/ 190195 h 1100937"/>
              <a:gd name="connsiteX95" fmla="*/ 1491083 w 2003147"/>
              <a:gd name="connsiteY95" fmla="*/ 182880 h 1100937"/>
              <a:gd name="connsiteX96" fmla="*/ 1480110 w 2003147"/>
              <a:gd name="connsiteY96" fmla="*/ 168249 h 1100937"/>
              <a:gd name="connsiteX97" fmla="*/ 1458164 w 2003147"/>
              <a:gd name="connsiteY97" fmla="*/ 146304 h 1100937"/>
              <a:gd name="connsiteX98" fmla="*/ 1447191 w 2003147"/>
              <a:gd name="connsiteY98" fmla="*/ 124358 h 1100937"/>
              <a:gd name="connsiteX99" fmla="*/ 1436219 w 2003147"/>
              <a:gd name="connsiteY99" fmla="*/ 117043 h 1100937"/>
              <a:gd name="connsiteX100" fmla="*/ 1428903 w 2003147"/>
              <a:gd name="connsiteY100" fmla="*/ 109728 h 1100937"/>
              <a:gd name="connsiteX101" fmla="*/ 1421588 w 2003147"/>
              <a:gd name="connsiteY101" fmla="*/ 98755 h 1100937"/>
              <a:gd name="connsiteX102" fmla="*/ 1410615 w 2003147"/>
              <a:gd name="connsiteY102" fmla="*/ 87782 h 1100937"/>
              <a:gd name="connsiteX103" fmla="*/ 1403300 w 2003147"/>
              <a:gd name="connsiteY103" fmla="*/ 76809 h 1100937"/>
              <a:gd name="connsiteX104" fmla="*/ 1388670 w 2003147"/>
              <a:gd name="connsiteY104" fmla="*/ 62179 h 1100937"/>
              <a:gd name="connsiteX105" fmla="*/ 1381355 w 2003147"/>
              <a:gd name="connsiteY105" fmla="*/ 51206 h 1100937"/>
              <a:gd name="connsiteX106" fmla="*/ 1374039 w 2003147"/>
              <a:gd name="connsiteY106" fmla="*/ 36576 h 1100937"/>
              <a:gd name="connsiteX107" fmla="*/ 1348436 w 2003147"/>
              <a:gd name="connsiteY107" fmla="*/ 21945 h 1100937"/>
              <a:gd name="connsiteX108" fmla="*/ 1337463 w 2003147"/>
              <a:gd name="connsiteY108" fmla="*/ 14630 h 1100937"/>
              <a:gd name="connsiteX109" fmla="*/ 1308203 w 2003147"/>
              <a:gd name="connsiteY109" fmla="*/ 7315 h 1100937"/>
              <a:gd name="connsiteX110" fmla="*/ 1282599 w 2003147"/>
              <a:gd name="connsiteY110" fmla="*/ 0 h 1100937"/>
              <a:gd name="connsiteX111" fmla="*/ 1267969 w 2003147"/>
              <a:gd name="connsiteY111" fmla="*/ 3657 h 1100937"/>
              <a:gd name="connsiteX112" fmla="*/ 1187502 w 2003147"/>
              <a:gd name="connsiteY112" fmla="*/ 7315 h 1100937"/>
              <a:gd name="connsiteX113" fmla="*/ 1180187 w 2003147"/>
              <a:gd name="connsiteY113" fmla="*/ 18288 h 1100937"/>
              <a:gd name="connsiteX114" fmla="*/ 1172871 w 2003147"/>
              <a:gd name="connsiteY114" fmla="*/ 25603 h 1100937"/>
              <a:gd name="connsiteX115" fmla="*/ 1161899 w 2003147"/>
              <a:gd name="connsiteY115" fmla="*/ 47548 h 1100937"/>
              <a:gd name="connsiteX116" fmla="*/ 1154583 w 2003147"/>
              <a:gd name="connsiteY116" fmla="*/ 69494 h 1100937"/>
              <a:gd name="connsiteX117" fmla="*/ 1125323 w 2003147"/>
              <a:gd name="connsiteY117" fmla="*/ 102412 h 1100937"/>
              <a:gd name="connsiteX118" fmla="*/ 1114350 w 2003147"/>
              <a:gd name="connsiteY118" fmla="*/ 106070 h 1100937"/>
              <a:gd name="connsiteX119" fmla="*/ 1107035 w 2003147"/>
              <a:gd name="connsiteY119" fmla="*/ 120700 h 1100937"/>
              <a:gd name="connsiteX120" fmla="*/ 1085089 w 2003147"/>
              <a:gd name="connsiteY120" fmla="*/ 135331 h 1100937"/>
              <a:gd name="connsiteX121" fmla="*/ 1074116 w 2003147"/>
              <a:gd name="connsiteY121" fmla="*/ 157276 h 1100937"/>
              <a:gd name="connsiteX122" fmla="*/ 1070459 w 2003147"/>
              <a:gd name="connsiteY122" fmla="*/ 168249 h 1100937"/>
              <a:gd name="connsiteX123" fmla="*/ 1063143 w 2003147"/>
              <a:gd name="connsiteY123" fmla="*/ 179222 h 1100937"/>
              <a:gd name="connsiteX124" fmla="*/ 1055828 w 2003147"/>
              <a:gd name="connsiteY124" fmla="*/ 197510 h 1100937"/>
              <a:gd name="connsiteX125" fmla="*/ 1008279 w 2003147"/>
              <a:gd name="connsiteY125" fmla="*/ 259689 h 1100937"/>
              <a:gd name="connsiteX126" fmla="*/ 989991 w 2003147"/>
              <a:gd name="connsiteY126" fmla="*/ 274320 h 1100937"/>
              <a:gd name="connsiteX127" fmla="*/ 953415 w 2003147"/>
              <a:gd name="connsiteY127" fmla="*/ 288950 h 1100937"/>
              <a:gd name="connsiteX128" fmla="*/ 938785 w 2003147"/>
              <a:gd name="connsiteY128" fmla="*/ 292608 h 1100937"/>
              <a:gd name="connsiteX129" fmla="*/ 927812 w 2003147"/>
              <a:gd name="connsiteY129" fmla="*/ 296265 h 1100937"/>
              <a:gd name="connsiteX130" fmla="*/ 894894 w 2003147"/>
              <a:gd name="connsiteY130" fmla="*/ 314553 h 1100937"/>
              <a:gd name="connsiteX131" fmla="*/ 880263 w 2003147"/>
              <a:gd name="connsiteY131" fmla="*/ 318211 h 1100937"/>
              <a:gd name="connsiteX132" fmla="*/ 869291 w 2003147"/>
              <a:gd name="connsiteY132" fmla="*/ 325526 h 1100937"/>
              <a:gd name="connsiteX133" fmla="*/ 858318 w 2003147"/>
              <a:gd name="connsiteY133" fmla="*/ 329184 h 1100937"/>
              <a:gd name="connsiteX134" fmla="*/ 814427 w 2003147"/>
              <a:gd name="connsiteY134" fmla="*/ 336499 h 1100937"/>
              <a:gd name="connsiteX135" fmla="*/ 701041 w 2003147"/>
              <a:gd name="connsiteY135" fmla="*/ 332841 h 1100937"/>
              <a:gd name="connsiteX136" fmla="*/ 657150 w 2003147"/>
              <a:gd name="connsiteY136" fmla="*/ 325526 h 1100937"/>
              <a:gd name="connsiteX137" fmla="*/ 624231 w 2003147"/>
              <a:gd name="connsiteY137" fmla="*/ 314553 h 1100937"/>
              <a:gd name="connsiteX138" fmla="*/ 609601 w 2003147"/>
              <a:gd name="connsiteY138" fmla="*/ 310896 h 1100937"/>
              <a:gd name="connsiteX139" fmla="*/ 594971 w 2003147"/>
              <a:gd name="connsiteY139" fmla="*/ 314553 h 1100937"/>
              <a:gd name="connsiteX140" fmla="*/ 543764 w 2003147"/>
              <a:gd name="connsiteY140" fmla="*/ 299923 h 1100937"/>
              <a:gd name="connsiteX141" fmla="*/ 529134 w 2003147"/>
              <a:gd name="connsiteY141" fmla="*/ 296265 h 1100937"/>
              <a:gd name="connsiteX142" fmla="*/ 518161 w 2003147"/>
              <a:gd name="connsiteY142" fmla="*/ 292608 h 1100937"/>
              <a:gd name="connsiteX143" fmla="*/ 481585 w 2003147"/>
              <a:gd name="connsiteY143" fmla="*/ 281635 h 1100937"/>
              <a:gd name="connsiteX144" fmla="*/ 466955 w 2003147"/>
              <a:gd name="connsiteY144" fmla="*/ 277977 h 1100937"/>
              <a:gd name="connsiteX145" fmla="*/ 423063 w 2003147"/>
              <a:gd name="connsiteY145" fmla="*/ 263347 h 1100937"/>
              <a:gd name="connsiteX146" fmla="*/ 404775 w 2003147"/>
              <a:gd name="connsiteY146" fmla="*/ 256032 h 1100937"/>
              <a:gd name="connsiteX147" fmla="*/ 379172 w 2003147"/>
              <a:gd name="connsiteY147" fmla="*/ 252374 h 1100937"/>
              <a:gd name="connsiteX148" fmla="*/ 346254 w 2003147"/>
              <a:gd name="connsiteY148" fmla="*/ 237744 h 1100937"/>
              <a:gd name="connsiteX149" fmla="*/ 349911 w 2003147"/>
              <a:gd name="connsiteY149" fmla="*/ 226771 h 1100937"/>
              <a:gd name="connsiteX150" fmla="*/ 338939 w 2003147"/>
              <a:gd name="connsiteY150" fmla="*/ 212140 h 1100937"/>
              <a:gd name="connsiteX151" fmla="*/ 327966 w 2003147"/>
              <a:gd name="connsiteY151" fmla="*/ 204825 h 1100937"/>
              <a:gd name="connsiteX152" fmla="*/ 295047 w 2003147"/>
              <a:gd name="connsiteY152" fmla="*/ 182880 h 1100937"/>
              <a:gd name="connsiteX153" fmla="*/ 284075 w 2003147"/>
              <a:gd name="connsiteY153" fmla="*/ 171907 h 1100937"/>
              <a:gd name="connsiteX154" fmla="*/ 273102 w 2003147"/>
              <a:gd name="connsiteY154" fmla="*/ 164592 h 1100937"/>
              <a:gd name="connsiteX155" fmla="*/ 265787 w 2003147"/>
              <a:gd name="connsiteY155" fmla="*/ 149961 h 1100937"/>
              <a:gd name="connsiteX156" fmla="*/ 240183 w 2003147"/>
              <a:gd name="connsiteY156" fmla="*/ 131673 h 1100937"/>
              <a:gd name="connsiteX157" fmla="*/ 232868 w 2003147"/>
              <a:gd name="connsiteY157" fmla="*/ 117043 h 1100937"/>
              <a:gd name="connsiteX158" fmla="*/ 214580 w 2003147"/>
              <a:gd name="connsiteY158" fmla="*/ 106070 h 1100937"/>
              <a:gd name="connsiteX159" fmla="*/ 203607 w 2003147"/>
              <a:gd name="connsiteY159" fmla="*/ 95097 h 1100937"/>
              <a:gd name="connsiteX160" fmla="*/ 192635 w 2003147"/>
              <a:gd name="connsiteY160" fmla="*/ 91440 h 1100937"/>
              <a:gd name="connsiteX161" fmla="*/ 174347 w 2003147"/>
              <a:gd name="connsiteY161" fmla="*/ 80467 h 1100937"/>
              <a:gd name="connsiteX162" fmla="*/ 152401 w 2003147"/>
              <a:gd name="connsiteY162" fmla="*/ 65836 h 1100937"/>
              <a:gd name="connsiteX163" fmla="*/ 141428 w 2003147"/>
              <a:gd name="connsiteY163" fmla="*/ 58521 h 1100937"/>
              <a:gd name="connsiteX164" fmla="*/ 119483 w 2003147"/>
              <a:gd name="connsiteY164" fmla="*/ 51206 h 1100937"/>
              <a:gd name="connsiteX165" fmla="*/ 112167 w 2003147"/>
              <a:gd name="connsiteY165" fmla="*/ 43891 h 1100937"/>
              <a:gd name="connsiteX166" fmla="*/ 86564 w 2003147"/>
              <a:gd name="connsiteY166" fmla="*/ 36576 h 1100937"/>
              <a:gd name="connsiteX167" fmla="*/ 64619 w 2003147"/>
              <a:gd name="connsiteY167" fmla="*/ 29260 h 1100937"/>
              <a:gd name="connsiteX168" fmla="*/ 6097 w 2003147"/>
              <a:gd name="connsiteY168" fmla="*/ 47548 h 1100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2003147" h="1100937">
                <a:moveTo>
                  <a:pt x="6097" y="47548"/>
                </a:moveTo>
                <a:lnTo>
                  <a:pt x="6097" y="47548"/>
                </a:lnTo>
                <a:cubicBezTo>
                  <a:pt x="7316" y="79247"/>
                  <a:pt x="9755" y="110923"/>
                  <a:pt x="9755" y="142646"/>
                </a:cubicBezTo>
                <a:cubicBezTo>
                  <a:pt x="9755" y="171907"/>
                  <a:pt x="0" y="135331"/>
                  <a:pt x="9755" y="164592"/>
                </a:cubicBezTo>
                <a:cubicBezTo>
                  <a:pt x="10974" y="173126"/>
                  <a:pt x="13412" y="181574"/>
                  <a:pt x="13412" y="190195"/>
                </a:cubicBezTo>
                <a:cubicBezTo>
                  <a:pt x="13412" y="195222"/>
                  <a:pt x="9755" y="199798"/>
                  <a:pt x="9755" y="204825"/>
                </a:cubicBezTo>
                <a:cubicBezTo>
                  <a:pt x="9755" y="208680"/>
                  <a:pt x="12576" y="212034"/>
                  <a:pt x="13412" y="215798"/>
                </a:cubicBezTo>
                <a:cubicBezTo>
                  <a:pt x="15021" y="223038"/>
                  <a:pt x="13753" y="231111"/>
                  <a:pt x="17070" y="237744"/>
                </a:cubicBezTo>
                <a:cubicBezTo>
                  <a:pt x="19036" y="241676"/>
                  <a:pt x="24466" y="242504"/>
                  <a:pt x="28043" y="245059"/>
                </a:cubicBezTo>
                <a:cubicBezTo>
                  <a:pt x="33003" y="248602"/>
                  <a:pt x="37796" y="252374"/>
                  <a:pt x="42673" y="256032"/>
                </a:cubicBezTo>
                <a:cubicBezTo>
                  <a:pt x="51035" y="281114"/>
                  <a:pt x="38136" y="253005"/>
                  <a:pt x="64619" y="270662"/>
                </a:cubicBezTo>
                <a:cubicBezTo>
                  <a:pt x="67827" y="272801"/>
                  <a:pt x="65550" y="278909"/>
                  <a:pt x="68276" y="281635"/>
                </a:cubicBezTo>
                <a:cubicBezTo>
                  <a:pt x="71002" y="284361"/>
                  <a:pt x="75591" y="284073"/>
                  <a:pt x="79249" y="285292"/>
                </a:cubicBezTo>
                <a:cubicBezTo>
                  <a:pt x="81687" y="287731"/>
                  <a:pt x="83805" y="290539"/>
                  <a:pt x="86564" y="292608"/>
                </a:cubicBezTo>
                <a:cubicBezTo>
                  <a:pt x="93597" y="297883"/>
                  <a:pt x="102293" y="301021"/>
                  <a:pt x="108510" y="307238"/>
                </a:cubicBezTo>
                <a:cubicBezTo>
                  <a:pt x="113387" y="312115"/>
                  <a:pt x="118652" y="316632"/>
                  <a:pt x="123140" y="321868"/>
                </a:cubicBezTo>
                <a:cubicBezTo>
                  <a:pt x="126001" y="325206"/>
                  <a:pt x="127347" y="329733"/>
                  <a:pt x="130455" y="332841"/>
                </a:cubicBezTo>
                <a:cubicBezTo>
                  <a:pt x="140935" y="343321"/>
                  <a:pt x="140504" y="337865"/>
                  <a:pt x="152401" y="343814"/>
                </a:cubicBezTo>
                <a:cubicBezTo>
                  <a:pt x="156333" y="345780"/>
                  <a:pt x="159997" y="348315"/>
                  <a:pt x="163374" y="351129"/>
                </a:cubicBezTo>
                <a:cubicBezTo>
                  <a:pt x="176266" y="361873"/>
                  <a:pt x="178782" y="368754"/>
                  <a:pt x="188977" y="384048"/>
                </a:cubicBezTo>
                <a:cubicBezTo>
                  <a:pt x="200871" y="401890"/>
                  <a:pt x="182690" y="388733"/>
                  <a:pt x="199950" y="405993"/>
                </a:cubicBezTo>
                <a:cubicBezTo>
                  <a:pt x="203058" y="409101"/>
                  <a:pt x="207656" y="410367"/>
                  <a:pt x="210923" y="413308"/>
                </a:cubicBezTo>
                <a:cubicBezTo>
                  <a:pt x="219894" y="421382"/>
                  <a:pt x="227991" y="430377"/>
                  <a:pt x="236526" y="438912"/>
                </a:cubicBezTo>
                <a:lnTo>
                  <a:pt x="247499" y="449884"/>
                </a:lnTo>
                <a:cubicBezTo>
                  <a:pt x="250607" y="452992"/>
                  <a:pt x="255163" y="454305"/>
                  <a:pt x="258471" y="457200"/>
                </a:cubicBezTo>
                <a:cubicBezTo>
                  <a:pt x="264959" y="462877"/>
                  <a:pt x="276759" y="475488"/>
                  <a:pt x="276759" y="475488"/>
                </a:cubicBezTo>
                <a:cubicBezTo>
                  <a:pt x="288207" y="521275"/>
                  <a:pt x="273569" y="464321"/>
                  <a:pt x="284075" y="501091"/>
                </a:cubicBezTo>
                <a:cubicBezTo>
                  <a:pt x="285456" y="505924"/>
                  <a:pt x="286513" y="510844"/>
                  <a:pt x="287732" y="515721"/>
                </a:cubicBezTo>
                <a:cubicBezTo>
                  <a:pt x="261359" y="581656"/>
                  <a:pt x="284296" y="518147"/>
                  <a:pt x="276759" y="683971"/>
                </a:cubicBezTo>
                <a:cubicBezTo>
                  <a:pt x="276584" y="687822"/>
                  <a:pt x="274037" y="691204"/>
                  <a:pt x="273102" y="694944"/>
                </a:cubicBezTo>
                <a:cubicBezTo>
                  <a:pt x="260879" y="743840"/>
                  <a:pt x="270738" y="713009"/>
                  <a:pt x="262129" y="738835"/>
                </a:cubicBezTo>
                <a:cubicBezTo>
                  <a:pt x="258683" y="790523"/>
                  <a:pt x="255964" y="791936"/>
                  <a:pt x="262129" y="841248"/>
                </a:cubicBezTo>
                <a:cubicBezTo>
                  <a:pt x="262607" y="845073"/>
                  <a:pt x="264852" y="848480"/>
                  <a:pt x="265787" y="852220"/>
                </a:cubicBezTo>
                <a:cubicBezTo>
                  <a:pt x="267295" y="858251"/>
                  <a:pt x="268225" y="864412"/>
                  <a:pt x="269444" y="870508"/>
                </a:cubicBezTo>
                <a:cubicBezTo>
                  <a:pt x="270663" y="885139"/>
                  <a:pt x="270688" y="899918"/>
                  <a:pt x="273102" y="914400"/>
                </a:cubicBezTo>
                <a:cubicBezTo>
                  <a:pt x="277361" y="939951"/>
                  <a:pt x="289119" y="947533"/>
                  <a:pt x="306020" y="969264"/>
                </a:cubicBezTo>
                <a:cubicBezTo>
                  <a:pt x="322165" y="990023"/>
                  <a:pt x="304800" y="971701"/>
                  <a:pt x="320651" y="987552"/>
                </a:cubicBezTo>
                <a:cubicBezTo>
                  <a:pt x="321870" y="991209"/>
                  <a:pt x="322325" y="995218"/>
                  <a:pt x="324308" y="998524"/>
                </a:cubicBezTo>
                <a:cubicBezTo>
                  <a:pt x="330063" y="1008117"/>
                  <a:pt x="335733" y="1006867"/>
                  <a:pt x="346254" y="1009497"/>
                </a:cubicBezTo>
                <a:cubicBezTo>
                  <a:pt x="349912" y="1011935"/>
                  <a:pt x="353295" y="1014846"/>
                  <a:pt x="357227" y="1016812"/>
                </a:cubicBezTo>
                <a:cubicBezTo>
                  <a:pt x="360675" y="1018536"/>
                  <a:pt x="364589" y="1019116"/>
                  <a:pt x="368199" y="1020470"/>
                </a:cubicBezTo>
                <a:cubicBezTo>
                  <a:pt x="417074" y="1038799"/>
                  <a:pt x="360271" y="1019189"/>
                  <a:pt x="401118" y="1031443"/>
                </a:cubicBezTo>
                <a:cubicBezTo>
                  <a:pt x="461531" y="1049567"/>
                  <a:pt x="368326" y="1025074"/>
                  <a:pt x="466955" y="1049731"/>
                </a:cubicBezTo>
                <a:cubicBezTo>
                  <a:pt x="473325" y="1051323"/>
                  <a:pt x="478697" y="1056542"/>
                  <a:pt x="485243" y="1057046"/>
                </a:cubicBezTo>
                <a:cubicBezTo>
                  <a:pt x="526591" y="1060227"/>
                  <a:pt x="568148" y="1059485"/>
                  <a:pt x="609601" y="1060704"/>
                </a:cubicBezTo>
                <a:cubicBezTo>
                  <a:pt x="663458" y="1071474"/>
                  <a:pt x="715584" y="1077075"/>
                  <a:pt x="770535" y="1078992"/>
                </a:cubicBezTo>
                <a:lnTo>
                  <a:pt x="1022910" y="1086307"/>
                </a:lnTo>
                <a:cubicBezTo>
                  <a:pt x="1068989" y="1095521"/>
                  <a:pt x="1024373" y="1087248"/>
                  <a:pt x="1118007" y="1097280"/>
                </a:cubicBezTo>
                <a:cubicBezTo>
                  <a:pt x="1126579" y="1098198"/>
                  <a:pt x="1135076" y="1099718"/>
                  <a:pt x="1143611" y="1100937"/>
                </a:cubicBezTo>
                <a:lnTo>
                  <a:pt x="1249681" y="1097280"/>
                </a:lnTo>
                <a:lnTo>
                  <a:pt x="1714196" y="1089964"/>
                </a:lnTo>
                <a:cubicBezTo>
                  <a:pt x="1730046" y="1088745"/>
                  <a:pt x="1745870" y="1087142"/>
                  <a:pt x="1761745" y="1086307"/>
                </a:cubicBezTo>
                <a:cubicBezTo>
                  <a:pt x="1792207" y="1084704"/>
                  <a:pt x="1823191" y="1088204"/>
                  <a:pt x="1853185" y="1082649"/>
                </a:cubicBezTo>
                <a:cubicBezTo>
                  <a:pt x="1858546" y="1081656"/>
                  <a:pt x="1858586" y="1073124"/>
                  <a:pt x="1860500" y="1068019"/>
                </a:cubicBezTo>
                <a:cubicBezTo>
                  <a:pt x="1869342" y="1044441"/>
                  <a:pt x="1856560" y="1060985"/>
                  <a:pt x="1875131" y="1042416"/>
                </a:cubicBezTo>
                <a:cubicBezTo>
                  <a:pt x="1876350" y="1036320"/>
                  <a:pt x="1876216" y="1029787"/>
                  <a:pt x="1878788" y="1024128"/>
                </a:cubicBezTo>
                <a:cubicBezTo>
                  <a:pt x="1882426" y="1016124"/>
                  <a:pt x="1889487" y="1010046"/>
                  <a:pt x="1893419" y="1002182"/>
                </a:cubicBezTo>
                <a:lnTo>
                  <a:pt x="1900734" y="987552"/>
                </a:lnTo>
                <a:cubicBezTo>
                  <a:pt x="1901953" y="982675"/>
                  <a:pt x="1902143" y="977417"/>
                  <a:pt x="1904391" y="972921"/>
                </a:cubicBezTo>
                <a:cubicBezTo>
                  <a:pt x="1909535" y="962633"/>
                  <a:pt x="1922679" y="943660"/>
                  <a:pt x="1922679" y="943660"/>
                </a:cubicBezTo>
                <a:cubicBezTo>
                  <a:pt x="1928470" y="920501"/>
                  <a:pt x="1923549" y="933213"/>
                  <a:pt x="1940967" y="907084"/>
                </a:cubicBezTo>
                <a:cubicBezTo>
                  <a:pt x="1948036" y="896479"/>
                  <a:pt x="1951269" y="873582"/>
                  <a:pt x="1955598" y="863193"/>
                </a:cubicBezTo>
                <a:cubicBezTo>
                  <a:pt x="1962090" y="847613"/>
                  <a:pt x="1966741" y="844735"/>
                  <a:pt x="1977543" y="833932"/>
                </a:cubicBezTo>
                <a:cubicBezTo>
                  <a:pt x="1982405" y="790179"/>
                  <a:pt x="1976264" y="810886"/>
                  <a:pt x="1995831" y="771753"/>
                </a:cubicBezTo>
                <a:lnTo>
                  <a:pt x="2003147" y="757123"/>
                </a:lnTo>
                <a:cubicBezTo>
                  <a:pt x="1996897" y="694632"/>
                  <a:pt x="2000669" y="738146"/>
                  <a:pt x="1995831" y="651052"/>
                </a:cubicBezTo>
                <a:cubicBezTo>
                  <a:pt x="1995245" y="640510"/>
                  <a:pt x="1994335" y="588264"/>
                  <a:pt x="1988516" y="566928"/>
                </a:cubicBezTo>
                <a:cubicBezTo>
                  <a:pt x="1986788" y="560594"/>
                  <a:pt x="1983506" y="554788"/>
                  <a:pt x="1981201" y="548640"/>
                </a:cubicBezTo>
                <a:cubicBezTo>
                  <a:pt x="1979847" y="545030"/>
                  <a:pt x="1978897" y="541277"/>
                  <a:pt x="1977543" y="537667"/>
                </a:cubicBezTo>
                <a:cubicBezTo>
                  <a:pt x="1975238" y="531519"/>
                  <a:pt x="1972304" y="525608"/>
                  <a:pt x="1970228" y="519379"/>
                </a:cubicBezTo>
                <a:cubicBezTo>
                  <a:pt x="1968638" y="514610"/>
                  <a:pt x="1968551" y="509369"/>
                  <a:pt x="1966571" y="504748"/>
                </a:cubicBezTo>
                <a:cubicBezTo>
                  <a:pt x="1964839" y="500708"/>
                  <a:pt x="1961694" y="497433"/>
                  <a:pt x="1959255" y="493776"/>
                </a:cubicBezTo>
                <a:cubicBezTo>
                  <a:pt x="1951473" y="470429"/>
                  <a:pt x="1955412" y="474534"/>
                  <a:pt x="1940967" y="457200"/>
                </a:cubicBezTo>
                <a:cubicBezTo>
                  <a:pt x="1938759" y="454551"/>
                  <a:pt x="1936090" y="452323"/>
                  <a:pt x="1933652" y="449884"/>
                </a:cubicBezTo>
                <a:cubicBezTo>
                  <a:pt x="1926724" y="429097"/>
                  <a:pt x="1932721" y="441638"/>
                  <a:pt x="1908049" y="416966"/>
                </a:cubicBezTo>
                <a:lnTo>
                  <a:pt x="1897076" y="405993"/>
                </a:lnTo>
                <a:cubicBezTo>
                  <a:pt x="1882091" y="391008"/>
                  <a:pt x="1876254" y="382780"/>
                  <a:pt x="1856843" y="373075"/>
                </a:cubicBezTo>
                <a:cubicBezTo>
                  <a:pt x="1851966" y="370637"/>
                  <a:pt x="1847385" y="367484"/>
                  <a:pt x="1842212" y="365760"/>
                </a:cubicBezTo>
                <a:cubicBezTo>
                  <a:pt x="1836314" y="363794"/>
                  <a:pt x="1830020" y="363321"/>
                  <a:pt x="1823924" y="362102"/>
                </a:cubicBezTo>
                <a:cubicBezTo>
                  <a:pt x="1802397" y="351339"/>
                  <a:pt x="1814467" y="356511"/>
                  <a:pt x="1787348" y="347472"/>
                </a:cubicBezTo>
                <a:cubicBezTo>
                  <a:pt x="1782175" y="345748"/>
                  <a:pt x="1777891" y="341880"/>
                  <a:pt x="1772718" y="340156"/>
                </a:cubicBezTo>
                <a:cubicBezTo>
                  <a:pt x="1764702" y="337484"/>
                  <a:pt x="1734616" y="333668"/>
                  <a:pt x="1728827" y="332841"/>
                </a:cubicBezTo>
                <a:cubicBezTo>
                  <a:pt x="1721512" y="330403"/>
                  <a:pt x="1714362" y="327396"/>
                  <a:pt x="1706881" y="325526"/>
                </a:cubicBezTo>
                <a:cubicBezTo>
                  <a:pt x="1702004" y="324307"/>
                  <a:pt x="1697066" y="323312"/>
                  <a:pt x="1692251" y="321868"/>
                </a:cubicBezTo>
                <a:cubicBezTo>
                  <a:pt x="1647752" y="308518"/>
                  <a:pt x="1689379" y="319321"/>
                  <a:pt x="1655675" y="310896"/>
                </a:cubicBezTo>
                <a:cubicBezTo>
                  <a:pt x="1642636" y="297857"/>
                  <a:pt x="1654396" y="308074"/>
                  <a:pt x="1633729" y="296265"/>
                </a:cubicBezTo>
                <a:cubicBezTo>
                  <a:pt x="1616392" y="286358"/>
                  <a:pt x="1628288" y="291732"/>
                  <a:pt x="1611783" y="277977"/>
                </a:cubicBezTo>
                <a:cubicBezTo>
                  <a:pt x="1602061" y="269875"/>
                  <a:pt x="1597565" y="269852"/>
                  <a:pt x="1586180" y="263347"/>
                </a:cubicBezTo>
                <a:cubicBezTo>
                  <a:pt x="1582363" y="261166"/>
                  <a:pt x="1578640" y="258778"/>
                  <a:pt x="1575207" y="256032"/>
                </a:cubicBezTo>
                <a:cubicBezTo>
                  <a:pt x="1572514" y="253878"/>
                  <a:pt x="1570585" y="250870"/>
                  <a:pt x="1567892" y="248716"/>
                </a:cubicBezTo>
                <a:cubicBezTo>
                  <a:pt x="1553500" y="237202"/>
                  <a:pt x="1558986" y="246074"/>
                  <a:pt x="1545947" y="230428"/>
                </a:cubicBezTo>
                <a:cubicBezTo>
                  <a:pt x="1533222" y="215158"/>
                  <a:pt x="1545669" y="221803"/>
                  <a:pt x="1527659" y="215798"/>
                </a:cubicBezTo>
                <a:cubicBezTo>
                  <a:pt x="1526440" y="212140"/>
                  <a:pt x="1526727" y="207551"/>
                  <a:pt x="1524001" y="204825"/>
                </a:cubicBezTo>
                <a:cubicBezTo>
                  <a:pt x="1520146" y="200970"/>
                  <a:pt x="1513908" y="200534"/>
                  <a:pt x="1509371" y="197510"/>
                </a:cubicBezTo>
                <a:cubicBezTo>
                  <a:pt x="1506502" y="195597"/>
                  <a:pt x="1504748" y="192349"/>
                  <a:pt x="1502055" y="190195"/>
                </a:cubicBezTo>
                <a:cubicBezTo>
                  <a:pt x="1498623" y="187449"/>
                  <a:pt x="1494191" y="185988"/>
                  <a:pt x="1491083" y="182880"/>
                </a:cubicBezTo>
                <a:cubicBezTo>
                  <a:pt x="1486772" y="178569"/>
                  <a:pt x="1484188" y="172780"/>
                  <a:pt x="1480110" y="168249"/>
                </a:cubicBezTo>
                <a:cubicBezTo>
                  <a:pt x="1473189" y="160560"/>
                  <a:pt x="1465479" y="153619"/>
                  <a:pt x="1458164" y="146304"/>
                </a:cubicBezTo>
                <a:cubicBezTo>
                  <a:pt x="1427346" y="115487"/>
                  <a:pt x="1470978" y="154092"/>
                  <a:pt x="1447191" y="124358"/>
                </a:cubicBezTo>
                <a:cubicBezTo>
                  <a:pt x="1444445" y="120926"/>
                  <a:pt x="1439651" y="119789"/>
                  <a:pt x="1436219" y="117043"/>
                </a:cubicBezTo>
                <a:cubicBezTo>
                  <a:pt x="1433526" y="114889"/>
                  <a:pt x="1431057" y="112421"/>
                  <a:pt x="1428903" y="109728"/>
                </a:cubicBezTo>
                <a:cubicBezTo>
                  <a:pt x="1426157" y="106295"/>
                  <a:pt x="1424402" y="102132"/>
                  <a:pt x="1421588" y="98755"/>
                </a:cubicBezTo>
                <a:cubicBezTo>
                  <a:pt x="1418277" y="94781"/>
                  <a:pt x="1413926" y="91756"/>
                  <a:pt x="1410615" y="87782"/>
                </a:cubicBezTo>
                <a:cubicBezTo>
                  <a:pt x="1407801" y="84405"/>
                  <a:pt x="1406161" y="80147"/>
                  <a:pt x="1403300" y="76809"/>
                </a:cubicBezTo>
                <a:cubicBezTo>
                  <a:pt x="1398812" y="71573"/>
                  <a:pt x="1393158" y="67415"/>
                  <a:pt x="1388670" y="62179"/>
                </a:cubicBezTo>
                <a:cubicBezTo>
                  <a:pt x="1385809" y="58841"/>
                  <a:pt x="1383536" y="55023"/>
                  <a:pt x="1381355" y="51206"/>
                </a:cubicBezTo>
                <a:cubicBezTo>
                  <a:pt x="1378650" y="46472"/>
                  <a:pt x="1377530" y="40765"/>
                  <a:pt x="1374039" y="36576"/>
                </a:cubicBezTo>
                <a:cubicBezTo>
                  <a:pt x="1369985" y="31711"/>
                  <a:pt x="1352790" y="24433"/>
                  <a:pt x="1348436" y="21945"/>
                </a:cubicBezTo>
                <a:cubicBezTo>
                  <a:pt x="1344619" y="19764"/>
                  <a:pt x="1341594" y="16132"/>
                  <a:pt x="1337463" y="14630"/>
                </a:cubicBezTo>
                <a:cubicBezTo>
                  <a:pt x="1328015" y="11194"/>
                  <a:pt x="1317956" y="9753"/>
                  <a:pt x="1308203" y="7315"/>
                </a:cubicBezTo>
                <a:cubicBezTo>
                  <a:pt x="1289834" y="2723"/>
                  <a:pt x="1298339" y="5246"/>
                  <a:pt x="1282599" y="0"/>
                </a:cubicBezTo>
                <a:cubicBezTo>
                  <a:pt x="1277722" y="1219"/>
                  <a:pt x="1272981" y="3271"/>
                  <a:pt x="1267969" y="3657"/>
                </a:cubicBezTo>
                <a:cubicBezTo>
                  <a:pt x="1241198" y="5716"/>
                  <a:pt x="1213987" y="2901"/>
                  <a:pt x="1187502" y="7315"/>
                </a:cubicBezTo>
                <a:cubicBezTo>
                  <a:pt x="1183166" y="8038"/>
                  <a:pt x="1182933" y="14855"/>
                  <a:pt x="1180187" y="18288"/>
                </a:cubicBezTo>
                <a:cubicBezTo>
                  <a:pt x="1178033" y="20981"/>
                  <a:pt x="1175310" y="23165"/>
                  <a:pt x="1172871" y="25603"/>
                </a:cubicBezTo>
                <a:cubicBezTo>
                  <a:pt x="1159540" y="65603"/>
                  <a:pt x="1180797" y="5029"/>
                  <a:pt x="1161899" y="47548"/>
                </a:cubicBezTo>
                <a:cubicBezTo>
                  <a:pt x="1158767" y="54594"/>
                  <a:pt x="1158860" y="63078"/>
                  <a:pt x="1154583" y="69494"/>
                </a:cubicBezTo>
                <a:cubicBezTo>
                  <a:pt x="1142579" y="87501"/>
                  <a:pt x="1142821" y="92413"/>
                  <a:pt x="1125323" y="102412"/>
                </a:cubicBezTo>
                <a:cubicBezTo>
                  <a:pt x="1121975" y="104325"/>
                  <a:pt x="1118008" y="104851"/>
                  <a:pt x="1114350" y="106070"/>
                </a:cubicBezTo>
                <a:cubicBezTo>
                  <a:pt x="1111912" y="110947"/>
                  <a:pt x="1110890" y="116845"/>
                  <a:pt x="1107035" y="120700"/>
                </a:cubicBezTo>
                <a:cubicBezTo>
                  <a:pt x="1100818" y="126917"/>
                  <a:pt x="1085089" y="135331"/>
                  <a:pt x="1085089" y="135331"/>
                </a:cubicBezTo>
                <a:cubicBezTo>
                  <a:pt x="1075892" y="162920"/>
                  <a:pt x="1088300" y="128907"/>
                  <a:pt x="1074116" y="157276"/>
                </a:cubicBezTo>
                <a:cubicBezTo>
                  <a:pt x="1072392" y="160724"/>
                  <a:pt x="1072183" y="164801"/>
                  <a:pt x="1070459" y="168249"/>
                </a:cubicBezTo>
                <a:cubicBezTo>
                  <a:pt x="1068493" y="172181"/>
                  <a:pt x="1065109" y="175290"/>
                  <a:pt x="1063143" y="179222"/>
                </a:cubicBezTo>
                <a:cubicBezTo>
                  <a:pt x="1060207" y="185094"/>
                  <a:pt x="1058972" y="191746"/>
                  <a:pt x="1055828" y="197510"/>
                </a:cubicBezTo>
                <a:cubicBezTo>
                  <a:pt x="1047383" y="212993"/>
                  <a:pt x="1015631" y="253807"/>
                  <a:pt x="1008279" y="259689"/>
                </a:cubicBezTo>
                <a:cubicBezTo>
                  <a:pt x="1002183" y="264566"/>
                  <a:pt x="996879" y="270646"/>
                  <a:pt x="989991" y="274320"/>
                </a:cubicBezTo>
                <a:cubicBezTo>
                  <a:pt x="978405" y="280499"/>
                  <a:pt x="965607" y="284073"/>
                  <a:pt x="953415" y="288950"/>
                </a:cubicBezTo>
                <a:cubicBezTo>
                  <a:pt x="948748" y="290817"/>
                  <a:pt x="943618" y="291227"/>
                  <a:pt x="938785" y="292608"/>
                </a:cubicBezTo>
                <a:cubicBezTo>
                  <a:pt x="935078" y="293667"/>
                  <a:pt x="931422" y="294911"/>
                  <a:pt x="927812" y="296265"/>
                </a:cubicBezTo>
                <a:cubicBezTo>
                  <a:pt x="865840" y="319502"/>
                  <a:pt x="950080" y="286959"/>
                  <a:pt x="894894" y="314553"/>
                </a:cubicBezTo>
                <a:cubicBezTo>
                  <a:pt x="890398" y="316801"/>
                  <a:pt x="885140" y="316992"/>
                  <a:pt x="880263" y="318211"/>
                </a:cubicBezTo>
                <a:cubicBezTo>
                  <a:pt x="876606" y="320649"/>
                  <a:pt x="873223" y="323560"/>
                  <a:pt x="869291" y="325526"/>
                </a:cubicBezTo>
                <a:cubicBezTo>
                  <a:pt x="865843" y="327250"/>
                  <a:pt x="862058" y="328249"/>
                  <a:pt x="858318" y="329184"/>
                </a:cubicBezTo>
                <a:cubicBezTo>
                  <a:pt x="844065" y="332747"/>
                  <a:pt x="828866" y="334436"/>
                  <a:pt x="814427" y="336499"/>
                </a:cubicBezTo>
                <a:cubicBezTo>
                  <a:pt x="776632" y="335280"/>
                  <a:pt x="738764" y="335473"/>
                  <a:pt x="701041" y="332841"/>
                </a:cubicBezTo>
                <a:cubicBezTo>
                  <a:pt x="686245" y="331809"/>
                  <a:pt x="671579" y="328961"/>
                  <a:pt x="657150" y="325526"/>
                </a:cubicBezTo>
                <a:cubicBezTo>
                  <a:pt x="645898" y="322847"/>
                  <a:pt x="635452" y="317358"/>
                  <a:pt x="624231" y="314553"/>
                </a:cubicBezTo>
                <a:lnTo>
                  <a:pt x="609601" y="310896"/>
                </a:lnTo>
                <a:cubicBezTo>
                  <a:pt x="604724" y="312115"/>
                  <a:pt x="599980" y="314970"/>
                  <a:pt x="594971" y="314553"/>
                </a:cubicBezTo>
                <a:cubicBezTo>
                  <a:pt x="580178" y="313320"/>
                  <a:pt x="558414" y="304318"/>
                  <a:pt x="543764" y="299923"/>
                </a:cubicBezTo>
                <a:cubicBezTo>
                  <a:pt x="538949" y="298479"/>
                  <a:pt x="533967" y="297646"/>
                  <a:pt x="529134" y="296265"/>
                </a:cubicBezTo>
                <a:cubicBezTo>
                  <a:pt x="525427" y="295206"/>
                  <a:pt x="521868" y="293667"/>
                  <a:pt x="518161" y="292608"/>
                </a:cubicBezTo>
                <a:cubicBezTo>
                  <a:pt x="479482" y="281557"/>
                  <a:pt x="533715" y="299011"/>
                  <a:pt x="481585" y="281635"/>
                </a:cubicBezTo>
                <a:cubicBezTo>
                  <a:pt x="476816" y="280045"/>
                  <a:pt x="471753" y="279476"/>
                  <a:pt x="466955" y="277977"/>
                </a:cubicBezTo>
                <a:cubicBezTo>
                  <a:pt x="452235" y="273377"/>
                  <a:pt x="437382" y="269074"/>
                  <a:pt x="423063" y="263347"/>
                </a:cubicBezTo>
                <a:cubicBezTo>
                  <a:pt x="416967" y="260909"/>
                  <a:pt x="411145" y="257624"/>
                  <a:pt x="404775" y="256032"/>
                </a:cubicBezTo>
                <a:cubicBezTo>
                  <a:pt x="396411" y="253941"/>
                  <a:pt x="387706" y="253593"/>
                  <a:pt x="379172" y="252374"/>
                </a:cubicBezTo>
                <a:cubicBezTo>
                  <a:pt x="378561" y="252130"/>
                  <a:pt x="347873" y="240442"/>
                  <a:pt x="346254" y="237744"/>
                </a:cubicBezTo>
                <a:cubicBezTo>
                  <a:pt x="344270" y="234438"/>
                  <a:pt x="348692" y="230429"/>
                  <a:pt x="349911" y="226771"/>
                </a:cubicBezTo>
                <a:cubicBezTo>
                  <a:pt x="346254" y="221894"/>
                  <a:pt x="343249" y="216451"/>
                  <a:pt x="338939" y="212140"/>
                </a:cubicBezTo>
                <a:cubicBezTo>
                  <a:pt x="335831" y="209032"/>
                  <a:pt x="331483" y="207462"/>
                  <a:pt x="327966" y="204825"/>
                </a:cubicBezTo>
                <a:cubicBezTo>
                  <a:pt x="300911" y="184534"/>
                  <a:pt x="319810" y="195261"/>
                  <a:pt x="295047" y="182880"/>
                </a:cubicBezTo>
                <a:cubicBezTo>
                  <a:pt x="291390" y="179222"/>
                  <a:pt x="288049" y="175218"/>
                  <a:pt x="284075" y="171907"/>
                </a:cubicBezTo>
                <a:cubicBezTo>
                  <a:pt x="280698" y="169093"/>
                  <a:pt x="275916" y="167969"/>
                  <a:pt x="273102" y="164592"/>
                </a:cubicBezTo>
                <a:cubicBezTo>
                  <a:pt x="269611" y="160403"/>
                  <a:pt x="269335" y="154101"/>
                  <a:pt x="265787" y="149961"/>
                </a:cubicBezTo>
                <a:cubicBezTo>
                  <a:pt x="262762" y="146432"/>
                  <a:pt x="245323" y="135100"/>
                  <a:pt x="240183" y="131673"/>
                </a:cubicBezTo>
                <a:cubicBezTo>
                  <a:pt x="237745" y="126796"/>
                  <a:pt x="236723" y="120898"/>
                  <a:pt x="232868" y="117043"/>
                </a:cubicBezTo>
                <a:cubicBezTo>
                  <a:pt x="227841" y="112016"/>
                  <a:pt x="220267" y="110336"/>
                  <a:pt x="214580" y="106070"/>
                </a:cubicBezTo>
                <a:cubicBezTo>
                  <a:pt x="210442" y="102966"/>
                  <a:pt x="207911" y="97966"/>
                  <a:pt x="203607" y="95097"/>
                </a:cubicBezTo>
                <a:cubicBezTo>
                  <a:pt x="200399" y="92959"/>
                  <a:pt x="196083" y="93164"/>
                  <a:pt x="192635" y="91440"/>
                </a:cubicBezTo>
                <a:cubicBezTo>
                  <a:pt x="186276" y="88261"/>
                  <a:pt x="180443" y="84125"/>
                  <a:pt x="174347" y="80467"/>
                </a:cubicBezTo>
                <a:cubicBezTo>
                  <a:pt x="161488" y="61181"/>
                  <a:pt x="174445" y="75284"/>
                  <a:pt x="152401" y="65836"/>
                </a:cubicBezTo>
                <a:cubicBezTo>
                  <a:pt x="148361" y="64104"/>
                  <a:pt x="145445" y="60306"/>
                  <a:pt x="141428" y="58521"/>
                </a:cubicBezTo>
                <a:cubicBezTo>
                  <a:pt x="134382" y="55389"/>
                  <a:pt x="119483" y="51206"/>
                  <a:pt x="119483" y="51206"/>
                </a:cubicBezTo>
                <a:cubicBezTo>
                  <a:pt x="117044" y="48768"/>
                  <a:pt x="115124" y="45665"/>
                  <a:pt x="112167" y="43891"/>
                </a:cubicBezTo>
                <a:cubicBezTo>
                  <a:pt x="108064" y="41429"/>
                  <a:pt x="89759" y="37535"/>
                  <a:pt x="86564" y="36576"/>
                </a:cubicBezTo>
                <a:cubicBezTo>
                  <a:pt x="79178" y="34360"/>
                  <a:pt x="64619" y="29260"/>
                  <a:pt x="64619" y="29260"/>
                </a:cubicBezTo>
                <a:cubicBezTo>
                  <a:pt x="52130" y="16773"/>
                  <a:pt x="15851" y="44500"/>
                  <a:pt x="6097" y="47548"/>
                </a:cubicBezTo>
                <a:close/>
              </a:path>
            </a:pathLst>
          </a:custGeom>
          <a:solidFill>
            <a:srgbClr val="FCCC6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Calibri" pitchFamily="32" charset="0"/>
              <a:cs typeface="Lucida Sans Unicode" charset="0"/>
            </a:endParaRP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lang="en-US" dirty="0" smtClean="0">
              <a:latin typeface="Calibri" pitchFamily="32" charset="0"/>
              <a:cs typeface="Lucida Sans Unicode" charset="0"/>
            </a:endParaRP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2" charset="0"/>
                <a:cs typeface="Lucida Sans Unicode" charset="0"/>
              </a:rPr>
              <a:t>p110</a:t>
            </a:r>
          </a:p>
        </p:txBody>
      </p:sp>
      <p:cxnSp>
        <p:nvCxnSpPr>
          <p:cNvPr id="22" name="Straight Arrow Connector 21"/>
          <p:cNvCxnSpPr>
            <a:stCxn id="18" idx="3"/>
            <a:endCxn id="19" idx="1"/>
          </p:cNvCxnSpPr>
          <p:nvPr/>
        </p:nvCxnSpPr>
        <p:spPr bwMode="auto">
          <a:xfrm flipV="1">
            <a:off x="5502592" y="3943078"/>
            <a:ext cx="380623" cy="1166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4511615" y="5282412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Class I PI3K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 bwMode="auto">
          <a:xfrm>
            <a:off x="4054415" y="5206212"/>
            <a:ext cx="2362200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43601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/>
      <p:bldP spid="20" grpId="0" animBg="1"/>
      <p:bldP spid="21" grpId="0" animBg="1"/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Role of PI3K in Insulin Signaling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600199"/>
            <a:ext cx="2389652" cy="2514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S:\saltiellab\Dave\Research\PI3P\2-DG\Figures\Plasma Membrane PI(3)P\PI3K Inhibitors\analysis-fig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8287" y="1600200"/>
            <a:ext cx="4227513" cy="368661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200526" y="4344737"/>
            <a:ext cx="3569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Kanai </a:t>
            </a:r>
            <a:r>
              <a:rPr lang="en-US" i="1" dirty="0" smtClean="0"/>
              <a:t>et al</a:t>
            </a:r>
            <a:r>
              <a:rPr lang="en-US" dirty="0" smtClean="0"/>
              <a:t> (1993) </a:t>
            </a:r>
            <a:r>
              <a:rPr lang="en-US" dirty="0" err="1" smtClean="0"/>
              <a:t>Biochem</a:t>
            </a:r>
            <a:r>
              <a:rPr lang="en-US" dirty="0" smtClean="0"/>
              <a:t> </a:t>
            </a:r>
            <a:r>
              <a:rPr lang="en-US" dirty="0" err="1" smtClean="0"/>
              <a:t>Biophys</a:t>
            </a:r>
            <a:r>
              <a:rPr lang="en-US" dirty="0" smtClean="0"/>
              <a:t>. Res. Comm.  195:762:768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215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Akt</a:t>
            </a:r>
            <a:r>
              <a:rPr lang="en-US" dirty="0" smtClean="0"/>
              <a:t> Activation by the PI3K Pathway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23" y="1417638"/>
            <a:ext cx="7598337" cy="5321091"/>
          </a:xfrm>
          <a:prstGeom prst="rect">
            <a:avLst/>
          </a:prstGeom>
        </p:spPr>
      </p:pic>
      <p:sp>
        <p:nvSpPr>
          <p:cNvPr id="3" name="Snip Diagonal Corner Rectangle 2"/>
          <p:cNvSpPr/>
          <p:nvPr/>
        </p:nvSpPr>
        <p:spPr>
          <a:xfrm>
            <a:off x="1005618" y="3943685"/>
            <a:ext cx="812488" cy="641684"/>
          </a:xfrm>
          <a:prstGeom prst="snip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mTORC2</a:t>
            </a:r>
            <a:endParaRPr lang="en-US" sz="1100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018632" y="3636211"/>
            <a:ext cx="481263" cy="3074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067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248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Insulin Stimulated GLUT4 Translocation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64274" y="6503853"/>
            <a:ext cx="3679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Leto</a:t>
            </a:r>
            <a:r>
              <a:rPr lang="en-US" dirty="0" smtClean="0"/>
              <a:t> and </a:t>
            </a:r>
            <a:r>
              <a:rPr lang="en-US" dirty="0" err="1" smtClean="0"/>
              <a:t>Saltiel</a:t>
            </a:r>
            <a:r>
              <a:rPr lang="en-US" dirty="0" smtClean="0"/>
              <a:t> Nat. Rev. MCB (2012)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0075"/>
          <a:stretch/>
        </p:blipFill>
        <p:spPr>
          <a:xfrm>
            <a:off x="2339473" y="1417638"/>
            <a:ext cx="4438316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161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Which hormone type is most likely to be able to cross plasma membranes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An amine such as adrenaline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 peptide such as insulin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 polypeptide such as FSH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 steroid such as testosterone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12" name="TPChart" descr="3ECFD246A2BA435E9600E9A12A7041A1Chart20160328165900427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7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6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65289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does insulin promote glycogenesis?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199" y="1600201"/>
            <a:ext cx="4529222" cy="1835484"/>
          </a:xfrm>
        </p:spPr>
        <p:txBody>
          <a:bodyPr/>
          <a:lstStyle/>
          <a:p>
            <a:r>
              <a:rPr lang="en-US" dirty="0" smtClean="0"/>
              <a:t>Allosteric activation</a:t>
            </a:r>
          </a:p>
          <a:p>
            <a:r>
              <a:rPr lang="en-US" dirty="0" smtClean="0"/>
              <a:t>Protein </a:t>
            </a:r>
            <a:r>
              <a:rPr lang="en-US" dirty="0" err="1" smtClean="0"/>
              <a:t>dephosphorylation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 descr="G6P and Glycogen Syntha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136" y="1237162"/>
            <a:ext cx="4968993" cy="5290928"/>
          </a:xfrm>
          <a:prstGeom prst="rect">
            <a:avLst/>
          </a:prstGeom>
        </p:spPr>
      </p:pic>
      <p:pic>
        <p:nvPicPr>
          <p:cNvPr id="10" name="Picture 9" descr="Regulation of Glycogen Synthesis By Phosphoryla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272" y="1755564"/>
            <a:ext cx="4433623" cy="477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50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does insulin reduce gluconeogenesis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67368" y="1600200"/>
            <a:ext cx="3943685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FBPase</a:t>
            </a:r>
            <a:r>
              <a:rPr lang="en-US" dirty="0" smtClean="0"/>
              <a:t> is negatively regulated by F-2,6-BP</a:t>
            </a:r>
          </a:p>
          <a:p>
            <a:r>
              <a:rPr lang="en-US" dirty="0" smtClean="0"/>
              <a:t>PEPCK and G6Pase are inhibited by insulin</a:t>
            </a:r>
          </a:p>
          <a:p>
            <a:pPr lvl="1"/>
            <a:r>
              <a:rPr lang="en-US" dirty="0" err="1" smtClean="0"/>
              <a:t>Allosterically</a:t>
            </a:r>
            <a:endParaRPr lang="en-US" dirty="0" smtClean="0"/>
          </a:p>
          <a:p>
            <a:pPr lvl="1"/>
            <a:r>
              <a:rPr lang="en-US" dirty="0" smtClean="0"/>
              <a:t>Protein phosphorylation</a:t>
            </a:r>
          </a:p>
          <a:p>
            <a:pPr lvl="1"/>
            <a:r>
              <a:rPr lang="en-US" dirty="0" smtClean="0"/>
              <a:t>Transcriptionally repressed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358" y="1600200"/>
            <a:ext cx="4177099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32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Transcriptional Regulation of Gluconeogenesis</a:t>
            </a:r>
            <a:endParaRPr lang="en-US" dirty="0"/>
          </a:p>
        </p:txBody>
      </p:sp>
      <p:sp>
        <p:nvSpPr>
          <p:cNvPr id="5" name="Diamond 4"/>
          <p:cNvSpPr/>
          <p:nvPr/>
        </p:nvSpPr>
        <p:spPr>
          <a:xfrm>
            <a:off x="1256630" y="4705684"/>
            <a:ext cx="1604211" cy="66842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FOXO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200526" y="5374105"/>
            <a:ext cx="52537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943684" y="4705684"/>
            <a:ext cx="0" cy="66842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943684" y="4705684"/>
            <a:ext cx="135021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077368" y="4045985"/>
            <a:ext cx="882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PEPCK</a:t>
            </a:r>
          </a:p>
          <a:p>
            <a:r>
              <a:rPr lang="en-US" dirty="0" smtClean="0"/>
              <a:t>G6Pase</a:t>
            </a:r>
            <a:endParaRPr lang="en-US" dirty="0"/>
          </a:p>
        </p:txBody>
      </p:sp>
      <p:sp>
        <p:nvSpPr>
          <p:cNvPr id="14" name="Hexagon 13"/>
          <p:cNvSpPr/>
          <p:nvPr/>
        </p:nvSpPr>
        <p:spPr>
          <a:xfrm>
            <a:off x="2406316" y="2326105"/>
            <a:ext cx="975895" cy="895684"/>
          </a:xfrm>
          <a:prstGeom prst="hexagon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Akt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553369" y="3368842"/>
            <a:ext cx="307472" cy="11229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Callout 16"/>
          <p:cNvSpPr/>
          <p:nvPr/>
        </p:nvSpPr>
        <p:spPr>
          <a:xfrm>
            <a:off x="2406316" y="4705684"/>
            <a:ext cx="147052" cy="120316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18" name="Oval Callout 17"/>
          <p:cNvSpPr/>
          <p:nvPr/>
        </p:nvSpPr>
        <p:spPr>
          <a:xfrm>
            <a:off x="2618587" y="4779497"/>
            <a:ext cx="147052" cy="120316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19" name="Oval Callout 18"/>
          <p:cNvSpPr/>
          <p:nvPr/>
        </p:nvSpPr>
        <p:spPr>
          <a:xfrm>
            <a:off x="2211413" y="4650328"/>
            <a:ext cx="147052" cy="120316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488" y="1685847"/>
            <a:ext cx="2319740" cy="296448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483161" y="453048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835481" y="4522027"/>
            <a:ext cx="716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IR +</a:t>
            </a:r>
          </a:p>
          <a:p>
            <a:r>
              <a:rPr lang="en-US" dirty="0" smtClean="0"/>
              <a:t>FOXO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978396" y="4650328"/>
            <a:ext cx="1070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Knockout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858167" y="5844149"/>
            <a:ext cx="3140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141488" y="5374106"/>
            <a:ext cx="2857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Matsumoto </a:t>
            </a:r>
            <a:r>
              <a:rPr lang="en-US" i="1" dirty="0" smtClean="0"/>
              <a:t>et al. </a:t>
            </a:r>
            <a:r>
              <a:rPr lang="en-US" dirty="0" smtClean="0"/>
              <a:t>(2007) Cell </a:t>
            </a:r>
            <a:r>
              <a:rPr lang="en-US" dirty="0" err="1" smtClean="0"/>
              <a:t>Metab</a:t>
            </a:r>
            <a:r>
              <a:rPr lang="en-US" dirty="0" smtClean="0"/>
              <a:t>. 6:208-16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637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  <p:bldP spid="14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4" grpId="0"/>
      <p:bldP spid="25" grpId="0"/>
      <p:bldP spid="26" grpId="0"/>
      <p:bldP spid="27" grpId="0"/>
      <p:bldP spid="2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1397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What does insulin </a:t>
            </a:r>
            <a:r>
              <a:rPr lang="en-US" b="1" u="sng" dirty="0" smtClean="0">
                <a:latin typeface="Calibri" charset="0"/>
                <a:ea typeface="MS PGothic" charset="0"/>
              </a:rPr>
              <a:t>NOT</a:t>
            </a:r>
            <a:r>
              <a:rPr lang="en-US" dirty="0" smtClean="0">
                <a:latin typeface="Calibri" charset="0"/>
                <a:ea typeface="MS PGothic" charset="0"/>
              </a:rPr>
              <a:t> activate?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Gluconeogenesis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Glucose Uptake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Glycogenesis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Glycolysis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15" name="TPChart" descr="BF71A8F4253E45ED8753431D783A22C7Chart20160328165905704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14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2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9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82444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Mechanisms to Increase Blood Glucose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484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Glucagon Secretion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25853" cy="4525963"/>
          </a:xfrm>
        </p:spPr>
        <p:txBody>
          <a:bodyPr/>
          <a:lstStyle/>
          <a:p>
            <a:r>
              <a:rPr lang="en-US" dirty="0" smtClean="0"/>
              <a:t>Secreted from alpha cells of the pancreas</a:t>
            </a:r>
          </a:p>
          <a:p>
            <a:r>
              <a:rPr lang="en-US" dirty="0" smtClean="0"/>
              <a:t>Released by low blood sugar levels</a:t>
            </a:r>
          </a:p>
          <a:p>
            <a:r>
              <a:rPr lang="en-US" dirty="0" smtClean="0"/>
              <a:t>Acts on the liver not the muscle or fat tissues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841" y="3742538"/>
            <a:ext cx="4961689" cy="29323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1300" y="6305519"/>
            <a:ext cx="3732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Drucker</a:t>
            </a:r>
            <a:r>
              <a:rPr lang="en-US" dirty="0" smtClean="0"/>
              <a:t> (2013): Nat Rev Endo 1:22-31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657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Glucagon Signaling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21" y="2197768"/>
            <a:ext cx="4086981" cy="31629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4353" y="5360736"/>
            <a:ext cx="4090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biowiki.ucdavis.edu</a:t>
            </a:r>
            <a:r>
              <a:rPr lang="en-US" dirty="0"/>
              <a:t>/Biochemistry/</a:t>
            </a:r>
            <a:r>
              <a:rPr lang="en-US" dirty="0" err="1"/>
              <a:t>Signal_Transduction</a:t>
            </a:r>
            <a:r>
              <a:rPr lang="en-US" dirty="0"/>
              <a:t>/Signal_Transduction_at_Cell_Membranes%3A_Protein_Kinases_and_Phosphotases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148" y="2015370"/>
            <a:ext cx="4125951" cy="33453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32887" y="5658824"/>
            <a:ext cx="3368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Protein_kinase_A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2696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0416" y="274638"/>
            <a:ext cx="953168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does glucagon regulate </a:t>
            </a:r>
            <a:r>
              <a:rPr lang="en-US" dirty="0" err="1" smtClean="0"/>
              <a:t>glycogenolysis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 descr="glycogen-synthesis-glucag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593" y="1484478"/>
            <a:ext cx="4950272" cy="498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20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0" y="139700"/>
            <a:ext cx="91440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What is </a:t>
            </a:r>
            <a:r>
              <a:rPr lang="en-US" b="1" u="sng" dirty="0" smtClean="0">
                <a:latin typeface="Calibri" charset="0"/>
                <a:ea typeface="MS PGothic" charset="0"/>
              </a:rPr>
              <a:t>different</a:t>
            </a:r>
            <a:r>
              <a:rPr lang="en-US" dirty="0" smtClean="0">
                <a:latin typeface="Calibri" charset="0"/>
                <a:ea typeface="MS PGothic" charset="0"/>
              </a:rPr>
              <a:t> between glucagon and adrenaline induced glycogen breakdown?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Different Receptors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PKA Activation Is Important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err="1" smtClean="0">
                <a:latin typeface="Calibri" charset="0"/>
                <a:ea typeface="MS PGothic" charset="0"/>
              </a:rPr>
              <a:t>Postranslational</a:t>
            </a:r>
            <a:r>
              <a:rPr lang="en-US" dirty="0" smtClean="0">
                <a:latin typeface="Calibri" charset="0"/>
                <a:ea typeface="MS PGothic" charset="0"/>
              </a:rPr>
              <a:t> Modifications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Very Rapid</a:t>
            </a:r>
          </a:p>
        </p:txBody>
      </p:sp>
      <p:pic>
        <p:nvPicPr>
          <p:cNvPr id="8" name="TPChart" descr="ADA3C8C3DDFE40B8A57760E0864647B7Chart20160328165900492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glucagon promote gluconeogenesis?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358" y="1600200"/>
            <a:ext cx="4177099" cy="4648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8527" y="2366211"/>
            <a:ext cx="55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PKA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88105" y="3515895"/>
            <a:ext cx="717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PFK-2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392947" y="2735543"/>
            <a:ext cx="695158" cy="78035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927684" y="3395579"/>
            <a:ext cx="307474" cy="2807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805669" y="3141580"/>
            <a:ext cx="699489" cy="42779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379357" y="3021263"/>
            <a:ext cx="254001" cy="2807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828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Can you recapitulate all the effects of GH by Providing IGF-1?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smtClean="0">
                <a:latin typeface="Calibri" charset="0"/>
                <a:ea typeface="MS PGothic" charset="0"/>
              </a:rPr>
              <a:t>True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smtClean="0">
                <a:latin typeface="Calibri" charset="0"/>
                <a:ea typeface="MS PGothic" charset="0"/>
              </a:rPr>
              <a:t>False</a:t>
            </a:r>
            <a:endParaRPr lang="en-US">
              <a:latin typeface="Calibri" charset="0"/>
              <a:ea typeface="MS PGothic" charset="0"/>
            </a:endParaRPr>
          </a:p>
        </p:txBody>
      </p:sp>
      <p:pic>
        <p:nvPicPr>
          <p:cNvPr id="12" name="TPChart" descr="355C5CF5589E41B39E373E7E3FBFE1DAChart20160328165900371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6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5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4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73281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7474" y="274638"/>
            <a:ext cx="9652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Transcriptional Regulation of Gluconeogenesis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5834" b="10652"/>
          <a:stretch/>
        </p:blipFill>
        <p:spPr>
          <a:xfrm>
            <a:off x="2651627" y="1586790"/>
            <a:ext cx="2294690" cy="47097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28105" y="5730406"/>
            <a:ext cx="3168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Altajeros</a:t>
            </a:r>
            <a:r>
              <a:rPr lang="en-US" dirty="0" smtClean="0"/>
              <a:t> and </a:t>
            </a:r>
            <a:r>
              <a:rPr lang="en-US" dirty="0" err="1" smtClean="0"/>
              <a:t>Montminy</a:t>
            </a:r>
            <a:r>
              <a:rPr lang="en-US" dirty="0" smtClean="0"/>
              <a:t> (2008) Nat. Rev. MCB. 3:141-151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60737" y="4826000"/>
            <a:ext cx="327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G6Pase, </a:t>
            </a:r>
            <a:r>
              <a:rPr lang="en-US" dirty="0" err="1" smtClean="0"/>
              <a:t>FBPase</a:t>
            </a:r>
            <a:r>
              <a:rPr lang="en-US" dirty="0" smtClean="0"/>
              <a:t> and PEPCK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862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62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Nervous Control of Pancreatic Function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27675"/>
          <a:stretch/>
        </p:blipFill>
        <p:spPr>
          <a:xfrm>
            <a:off x="228600" y="1587500"/>
            <a:ext cx="6282732" cy="3683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13266" y="4191651"/>
            <a:ext cx="1509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More Insulin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Less Glucagon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13266" y="2398975"/>
            <a:ext cx="1630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More Glucagon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Less Insulin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558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Glucose and Hormones After a Meal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glucose goes up (due to the food)</a:t>
            </a:r>
          </a:p>
          <a:p>
            <a:r>
              <a:rPr lang="en-US" dirty="0" smtClean="0"/>
              <a:t>Then insulin increases (in response to glucose)</a:t>
            </a:r>
          </a:p>
          <a:p>
            <a:r>
              <a:rPr lang="en-US" dirty="0" smtClean="0"/>
              <a:t>This causes glucose levels to drop</a:t>
            </a:r>
          </a:p>
          <a:p>
            <a:r>
              <a:rPr lang="en-US" dirty="0" smtClean="0"/>
              <a:t>At the same time glucagon levels will decrease as glucose levels are high, then increase as </a:t>
            </a:r>
            <a:r>
              <a:rPr lang="en-US" dirty="0" err="1" smtClean="0"/>
              <a:t>normoglycemia</a:t>
            </a:r>
            <a:r>
              <a:rPr lang="en-US" dirty="0" smtClean="0"/>
              <a:t> is maintained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8153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 Term </a:t>
            </a:r>
            <a:r>
              <a:rPr lang="en-US" dirty="0" err="1" smtClean="0"/>
              <a:t>Glucoregulation</a:t>
            </a:r>
            <a:endParaRPr lang="en-US" dirty="0"/>
          </a:p>
        </p:txBody>
      </p:sp>
      <p:pic>
        <p:nvPicPr>
          <p:cNvPr id="2" name="Picture 1" descr="4215_00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3" t="20671" r="13897" b="22883"/>
          <a:stretch/>
        </p:blipFill>
        <p:spPr>
          <a:xfrm>
            <a:off x="1768509" y="1417638"/>
            <a:ext cx="5273375" cy="511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746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During Fasting Which Is Elevated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GIP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Insulin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Glucagon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Glucose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8" name="TPChart" descr="265C0FB5CA7F4FF18806E33DC85AC523Chart20160328165905719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13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2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11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7006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Pathophysiology of Glucose Control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271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 I Diabetes Results from a Loss of Beta Cells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752600"/>
            <a:ext cx="63500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912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II Diabetes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Excessive nutrient storage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Tissues Become Insulin Resistant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Pancreas Compensates by Secreting More Insulin to Normalize Glucose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Tissues Become More Insulin Resistant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Eventually Pancreas Fails to Compensate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Hyperglycemia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032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There Insulin Resistance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81642" cy="45259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Negative feedback loops are common in most endocrine organs</a:t>
            </a:r>
          </a:p>
          <a:p>
            <a:r>
              <a:rPr lang="en-US" dirty="0" smtClean="0"/>
              <a:t>A mechanism to avoid excessive nutrient storage</a:t>
            </a:r>
          </a:p>
          <a:p>
            <a:r>
              <a:rPr lang="en-US" dirty="0" smtClean="0"/>
              <a:t>The “Thrifty Genotype” Hypothesis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310" y="2118672"/>
            <a:ext cx="4154490" cy="24265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04526" y="1417638"/>
            <a:ext cx="1882274" cy="15768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32310" y="4777510"/>
            <a:ext cx="4662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Clausen et </a:t>
            </a:r>
            <a:r>
              <a:rPr lang="en-US" dirty="0"/>
              <a:t>al. </a:t>
            </a:r>
            <a:r>
              <a:rPr lang="en-US" dirty="0" smtClean="0"/>
              <a:t>1996 </a:t>
            </a:r>
            <a:r>
              <a:rPr lang="en-US" dirty="0"/>
              <a:t>J. </a:t>
            </a:r>
            <a:r>
              <a:rPr lang="en-US" dirty="0" err="1"/>
              <a:t>Clin</a:t>
            </a:r>
            <a:r>
              <a:rPr lang="en-US" dirty="0"/>
              <a:t>. Invest. 98:1195–1209</a:t>
            </a:r>
          </a:p>
        </p:txBody>
      </p:sp>
    </p:spTree>
    <p:extLst>
      <p:ext uri="{BB962C8B-B14F-4D97-AF65-F5344CB8AC3E}">
        <p14:creationId xmlns:p14="http://schemas.microsoft.com/office/powerpoint/2010/main" val="958480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 Amongst Yourselves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is giving insulin “effective” for type 2 diabetes?</a:t>
            </a:r>
          </a:p>
          <a:p>
            <a:r>
              <a:rPr lang="en-US" dirty="0" smtClean="0"/>
              <a:t>Why is it a poor long-term solution?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402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Chronically elevated glucocorticoid signaling would cause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Hypoglycemia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Hyperglycemia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Muscle growth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16" name="TPChart" descr="605917CDD8C94B44845D4A41BE4A31A5Chart20160328165900607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7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5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14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01314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Liver Insulin Receptor Knockout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536" y="3009482"/>
            <a:ext cx="4451689" cy="26864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39816" y="6488668"/>
            <a:ext cx="3704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Michael </a:t>
            </a:r>
            <a:r>
              <a:rPr lang="en-US" i="1" dirty="0" smtClean="0"/>
              <a:t>et al</a:t>
            </a:r>
            <a:r>
              <a:rPr lang="en-US" dirty="0" smtClean="0"/>
              <a:t>. (2000) </a:t>
            </a:r>
            <a:r>
              <a:rPr lang="en-US" dirty="0" err="1" smtClean="0"/>
              <a:t>Mol</a:t>
            </a:r>
            <a:r>
              <a:rPr lang="en-US" dirty="0" smtClean="0"/>
              <a:t> Cell 6:87-97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10" y="1629944"/>
            <a:ext cx="4126526" cy="318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68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Mechanisms of Insulin Resistance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Overnutrition</a:t>
            </a:r>
            <a:r>
              <a:rPr lang="en-US" dirty="0" smtClean="0"/>
              <a:t> induced insulin resistance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Lipid mediated insulin resistance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Inflammation associated insulin resistance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42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Molecular Mechanisms of Insulin Resistance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70" y="1390902"/>
            <a:ext cx="3418720" cy="24153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51509"/>
            <a:ext cx="4218329" cy="25342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99223"/>
            <a:ext cx="477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Goodyear </a:t>
            </a:r>
            <a:r>
              <a:rPr lang="en-US" i="1" dirty="0" smtClean="0"/>
              <a:t>et al</a:t>
            </a:r>
            <a:r>
              <a:rPr lang="en-US" dirty="0" smtClean="0"/>
              <a:t>. (1995)  J </a:t>
            </a:r>
            <a:r>
              <a:rPr lang="en-US" dirty="0" err="1" smtClean="0"/>
              <a:t>Clin</a:t>
            </a:r>
            <a:r>
              <a:rPr lang="en-US" dirty="0"/>
              <a:t> Invest 95: 2195-204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8991" y="1595643"/>
            <a:ext cx="2509210" cy="4111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75437" y="5734428"/>
            <a:ext cx="2852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Saad</a:t>
            </a:r>
            <a:r>
              <a:rPr lang="en-US" dirty="0" smtClean="0"/>
              <a:t> </a:t>
            </a:r>
            <a:r>
              <a:rPr lang="en-US" i="1" dirty="0" smtClean="0"/>
              <a:t>et al</a:t>
            </a:r>
            <a:r>
              <a:rPr lang="en-US" dirty="0" smtClean="0"/>
              <a:t>. (1992) </a:t>
            </a:r>
          </a:p>
          <a:p>
            <a:pPr algn="ctr"/>
            <a:r>
              <a:rPr lang="en-US" dirty="0" smtClean="0"/>
              <a:t>J</a:t>
            </a:r>
            <a:r>
              <a:rPr lang="en-US" dirty="0"/>
              <a:t>. </a:t>
            </a:r>
            <a:r>
              <a:rPr lang="en-US" dirty="0" err="1"/>
              <a:t>Clin</a:t>
            </a:r>
            <a:r>
              <a:rPr lang="en-US" dirty="0"/>
              <a:t>. Invest. 90:1839–1849</a:t>
            </a:r>
          </a:p>
        </p:txBody>
      </p:sp>
    </p:spTree>
    <p:extLst>
      <p:ext uri="{BB962C8B-B14F-4D97-AF65-F5344CB8AC3E}">
        <p14:creationId xmlns:p14="http://schemas.microsoft.com/office/powerpoint/2010/main" val="2454246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IRS Serine Phosphorylation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1113"/>
          <a:stretch/>
        </p:blipFill>
        <p:spPr>
          <a:xfrm>
            <a:off x="2010610" y="1292296"/>
            <a:ext cx="4994442" cy="42957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2188" y="5855368"/>
            <a:ext cx="4045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Boura-Halfon</a:t>
            </a:r>
            <a:r>
              <a:rPr lang="en-US" dirty="0" smtClean="0"/>
              <a:t> and </a:t>
            </a:r>
            <a:r>
              <a:rPr lang="en-US" dirty="0" err="1" smtClean="0"/>
              <a:t>Zick</a:t>
            </a:r>
            <a:r>
              <a:rPr lang="en-US" dirty="0" smtClean="0"/>
              <a:t> (2009) Am. J. Endo. </a:t>
            </a:r>
            <a:r>
              <a:rPr lang="en-US" dirty="0" err="1" smtClean="0"/>
              <a:t>Metab</a:t>
            </a:r>
            <a:r>
              <a:rPr lang="en-US" dirty="0" smtClean="0"/>
              <a:t>. 296:E581-E591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012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smtClean="0"/>
              <a:t>Name </a:t>
            </a:r>
            <a:r>
              <a:rPr lang="en-US" dirty="0"/>
              <a:t>the cell types of the Islets of Langerhans and name the hormones secreted by them.</a:t>
            </a:r>
          </a:p>
          <a:p>
            <a:r>
              <a:rPr lang="en-US" dirty="0" smtClean="0"/>
              <a:t>Describe </a:t>
            </a:r>
            <a:r>
              <a:rPr lang="en-US" dirty="0"/>
              <a:t>the main targets and functions of glucagon.</a:t>
            </a:r>
          </a:p>
          <a:p>
            <a:r>
              <a:rPr lang="en-US" dirty="0" smtClean="0"/>
              <a:t>List </a:t>
            </a:r>
            <a:r>
              <a:rPr lang="en-US" dirty="0"/>
              <a:t>the major factors that stimulate or inhibit glucagon and insulin.</a:t>
            </a:r>
          </a:p>
          <a:p>
            <a:r>
              <a:rPr lang="en-US" dirty="0" smtClean="0"/>
              <a:t>Describe </a:t>
            </a:r>
            <a:r>
              <a:rPr lang="en-US" dirty="0"/>
              <a:t>the important physiological roles of insulin.</a:t>
            </a:r>
          </a:p>
          <a:p>
            <a:r>
              <a:rPr lang="en-US" dirty="0" smtClean="0"/>
              <a:t>List </a:t>
            </a:r>
            <a:r>
              <a:rPr lang="en-US" dirty="0"/>
              <a:t>the major actions of insulin in muscle, adipose tissue, and liver.</a:t>
            </a:r>
          </a:p>
          <a:p>
            <a:r>
              <a:rPr lang="en-US" dirty="0" smtClean="0"/>
              <a:t>Explain </a:t>
            </a:r>
            <a:r>
              <a:rPr lang="en-US" dirty="0"/>
              <a:t>briefly the mechanism of glucose uptake into the muscle.</a:t>
            </a:r>
          </a:p>
          <a:p>
            <a:r>
              <a:rPr lang="en-US" dirty="0" smtClean="0"/>
              <a:t>Name </a:t>
            </a:r>
            <a:r>
              <a:rPr lang="en-US" dirty="0"/>
              <a:t>the tissues in which insulin facilitates glucose uptake and those in which insulin does not facilitate glucose uptake.</a:t>
            </a:r>
          </a:p>
          <a:p>
            <a:r>
              <a:rPr lang="en-US" dirty="0" smtClean="0"/>
              <a:t>List </a:t>
            </a:r>
            <a:r>
              <a:rPr lang="en-US" dirty="0"/>
              <a:t>the major factors that stimulate or inhibit insulin secretion.</a:t>
            </a:r>
          </a:p>
          <a:p>
            <a:r>
              <a:rPr lang="en-US" dirty="0" smtClean="0"/>
              <a:t>Draw </a:t>
            </a:r>
            <a:r>
              <a:rPr lang="en-US" dirty="0"/>
              <a:t>an oral glucose tolerance test (</a:t>
            </a:r>
            <a:r>
              <a:rPr lang="en-US" dirty="0" err="1"/>
              <a:t>oGTT</a:t>
            </a:r>
            <a:r>
              <a:rPr lang="en-US" dirty="0"/>
              <a:t>)  (glucose, insulin, and glucagon levels) and and describe what is occurring and why.  Explain how the two hormones act to promote glucose homeostasis in the plasma.</a:t>
            </a:r>
          </a:p>
          <a:p>
            <a:r>
              <a:rPr lang="en-US" dirty="0" smtClean="0"/>
              <a:t>State </a:t>
            </a:r>
            <a:r>
              <a:rPr lang="en-US" dirty="0"/>
              <a:t>which nutrient storages are preferably used for short-term regulation of energy metabolism if no nutrients are available from the GI tract.</a:t>
            </a:r>
          </a:p>
          <a:p>
            <a:r>
              <a:rPr lang="en-US" dirty="0" smtClean="0"/>
              <a:t>Discuss </a:t>
            </a:r>
            <a:r>
              <a:rPr lang="en-US" dirty="0"/>
              <a:t>the hormones involved, fuel storage capacity, fuel storage consumption, and glucose (or fatty acid) levels during 1) the postprandial period, 2) the post-absorptive period, 3) fasting.</a:t>
            </a:r>
          </a:p>
          <a:p>
            <a:r>
              <a:rPr lang="en-US" dirty="0" smtClean="0"/>
              <a:t>List </a:t>
            </a:r>
            <a:r>
              <a:rPr lang="en-US" dirty="0"/>
              <a:t>the insulin-counteracting hormones and their roles in glucose homeostasis. Discuss the hormones involved in minute-to-minute regulation and long-term regulation of glucose homeostasis.</a:t>
            </a:r>
          </a:p>
        </p:txBody>
      </p:sp>
    </p:spTree>
    <p:extLst>
      <p:ext uri="{BB962C8B-B14F-4D97-AF65-F5344CB8AC3E}">
        <p14:creationId xmlns:p14="http://schemas.microsoft.com/office/powerpoint/2010/main" val="13063733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Appetite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720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Describe </a:t>
            </a:r>
            <a:r>
              <a:rPr lang="en-US" dirty="0"/>
              <a:t>the appetite-regulating hormones secreted from the gut, how they are regulated and under what conditions they are released.</a:t>
            </a:r>
          </a:p>
          <a:p>
            <a:r>
              <a:rPr lang="en-US" dirty="0" smtClean="0"/>
              <a:t>Describe </a:t>
            </a:r>
            <a:r>
              <a:rPr lang="en-US" dirty="0"/>
              <a:t>the </a:t>
            </a:r>
            <a:r>
              <a:rPr lang="en-US" dirty="0" err="1"/>
              <a:t>AgRP</a:t>
            </a:r>
            <a:r>
              <a:rPr lang="en-US" dirty="0"/>
              <a:t>/POMC circuit and its relationship to both circulating factors and neuropeptides.</a:t>
            </a:r>
          </a:p>
          <a:p>
            <a:r>
              <a:rPr lang="en-US" dirty="0" smtClean="0"/>
              <a:t>Understand </a:t>
            </a:r>
            <a:r>
              <a:rPr lang="en-US" dirty="0"/>
              <a:t>the relationship between adipose mass and appetite regulation, including how </a:t>
            </a:r>
            <a:r>
              <a:rPr lang="en-US" dirty="0" err="1"/>
              <a:t>adipokines</a:t>
            </a:r>
            <a:r>
              <a:rPr lang="en-US" dirty="0"/>
              <a:t> are regulated and what role they play.</a:t>
            </a:r>
          </a:p>
          <a:p>
            <a:r>
              <a:rPr lang="en-US" dirty="0" smtClean="0"/>
              <a:t>List </a:t>
            </a:r>
            <a:r>
              <a:rPr lang="en-US" dirty="0"/>
              <a:t>the effects of insulin on appetite and what the neurological targets of insulin are.</a:t>
            </a:r>
          </a:p>
          <a:p>
            <a:r>
              <a:rPr lang="en-US" dirty="0" smtClean="0"/>
              <a:t>Describe </a:t>
            </a:r>
            <a:r>
              <a:rPr lang="en-US" dirty="0"/>
              <a:t>the role of the blood-brain barrier in the regulation of appetite and how it is altered in obesity.</a:t>
            </a:r>
          </a:p>
          <a:p>
            <a:r>
              <a:rPr lang="en-US" dirty="0" smtClean="0"/>
              <a:t>Describe </a:t>
            </a:r>
            <a:r>
              <a:rPr lang="en-US" dirty="0"/>
              <a:t>how hypothalamic feeding circuits integrate with other pleasure and reward circuits in the brain.</a:t>
            </a:r>
          </a:p>
          <a:p>
            <a:r>
              <a:rPr lang="en-US" dirty="0" smtClean="0"/>
              <a:t>Explain </a:t>
            </a:r>
            <a:r>
              <a:rPr lang="en-US" dirty="0"/>
              <a:t>how neuroendocrine obesity differs from idiopathic obesity and how they might be treated in different ways.</a:t>
            </a:r>
          </a:p>
        </p:txBody>
      </p:sp>
    </p:spTree>
    <p:extLst>
      <p:ext uri="{BB962C8B-B14F-4D97-AF65-F5344CB8AC3E}">
        <p14:creationId xmlns:p14="http://schemas.microsoft.com/office/powerpoint/2010/main" val="34280311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Central Role of The Hypothalamus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500" y="1548346"/>
            <a:ext cx="5813490" cy="530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413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POMC/</a:t>
            </a:r>
            <a:r>
              <a:rPr lang="en-US" dirty="0" err="1" smtClean="0"/>
              <a:t>AgRP</a:t>
            </a:r>
            <a:r>
              <a:rPr lang="en-US" dirty="0" smtClean="0"/>
              <a:t> Circuit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354" y="1218364"/>
            <a:ext cx="5303700" cy="56396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0328" y="2797052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Promotes</a:t>
            </a:r>
          </a:p>
          <a:p>
            <a:pPr algn="r"/>
            <a:r>
              <a:rPr lang="en-US" dirty="0" smtClean="0"/>
              <a:t>Eating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39938" y="2797052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Suppresses</a:t>
            </a:r>
          </a:p>
          <a:p>
            <a:r>
              <a:rPr lang="en-US" dirty="0" smtClean="0"/>
              <a:t>Appetite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2744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Activation of AGRP Neurons is Sufficient to Promote Hunger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5487"/>
            <a:ext cx="9144000" cy="30944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1212" y="5760705"/>
            <a:ext cx="8492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r>
              <a:rPr lang="en-US" dirty="0"/>
              <a:t>Aponte Y, </a:t>
            </a:r>
            <a:r>
              <a:rPr lang="en-US" dirty="0" err="1"/>
              <a:t>Atasoy</a:t>
            </a:r>
            <a:r>
              <a:rPr lang="en-US" dirty="0"/>
              <a:t> D, Sternson SM. AGRP neurons are sufficient to orchestrate feeding behavior rapidly and without training. Nat </a:t>
            </a:r>
            <a:r>
              <a:rPr lang="en-US" dirty="0" err="1"/>
              <a:t>Neurosci</a:t>
            </a:r>
            <a:r>
              <a:rPr lang="en-US" dirty="0"/>
              <a:t> 2011; 14:351–5. </a:t>
            </a:r>
          </a:p>
        </p:txBody>
      </p:sp>
    </p:spTree>
    <p:extLst>
      <p:ext uri="{BB962C8B-B14F-4D97-AF65-F5344CB8AC3E}">
        <p14:creationId xmlns:p14="http://schemas.microsoft.com/office/powerpoint/2010/main" val="2046896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1397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Which process does cortisol accelerate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Glucose uptake in muscle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Gluconeogenesis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Protein synthesis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All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15" name="TPChart" descr="8EAE6A464DBF4964821901DEE742EC57Chart20160328165900518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6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4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13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90352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Glucose Sensing Neurons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63" y="1417638"/>
            <a:ext cx="7717117" cy="49196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6023" y="376155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AgRP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62103" y="376155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POMC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9213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Hormonal Control of Appetite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159" y="1417638"/>
            <a:ext cx="6067049" cy="538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5993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Regulation of Appetite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Acts on both </a:t>
            </a:r>
            <a:r>
              <a:rPr lang="en-US" dirty="0" err="1" smtClean="0"/>
              <a:t>AgRP</a:t>
            </a:r>
            <a:r>
              <a:rPr lang="en-US" dirty="0" smtClean="0"/>
              <a:t> and POMC Neurons</a:t>
            </a:r>
          </a:p>
          <a:p>
            <a:r>
              <a:rPr lang="en-US" dirty="0" smtClean="0"/>
              <a:t>Enhances excitability of  POMC but inhibits </a:t>
            </a:r>
            <a:r>
              <a:rPr lang="en-US" dirty="0" err="1" smtClean="0"/>
              <a:t>AgRP</a:t>
            </a:r>
            <a:r>
              <a:rPr lang="en-US" dirty="0" smtClean="0"/>
              <a:t> Neurons -&gt; </a:t>
            </a:r>
            <a:r>
              <a:rPr lang="en-US" b="1" dirty="0" smtClean="0"/>
              <a:t>Decreases appetite</a:t>
            </a:r>
          </a:p>
          <a:p>
            <a:r>
              <a:rPr lang="en-US" dirty="0" smtClean="0"/>
              <a:t>Requires transport across blood-brain barrier</a:t>
            </a:r>
          </a:p>
          <a:p>
            <a:r>
              <a:rPr lang="en-US" dirty="0" smtClean="0"/>
              <a:t>What would insulin resistance in the brain do to appetite?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2758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Leptin</a:t>
            </a:r>
            <a:r>
              <a:rPr lang="en-US" dirty="0" smtClean="0"/>
              <a:t> and the Ob/Ob Mouse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2550"/>
            <a:ext cx="4148107" cy="25151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860" y="1712550"/>
            <a:ext cx="5124140" cy="25151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3260" y="4227727"/>
            <a:ext cx="1444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ob</a:t>
            </a:r>
            <a:r>
              <a:rPr lang="en-US" dirty="0" smtClean="0"/>
              <a:t>/</a:t>
            </a:r>
            <a:r>
              <a:rPr lang="en-US" dirty="0" err="1" smtClean="0"/>
              <a:t>ob</a:t>
            </a:r>
            <a:r>
              <a:rPr lang="en-US" dirty="0" smtClean="0"/>
              <a:t> mouse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37739" y="4227727"/>
            <a:ext cx="1443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db</a:t>
            </a:r>
            <a:r>
              <a:rPr lang="en-US" dirty="0" smtClean="0"/>
              <a:t> mouse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8163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Leptin</a:t>
            </a:r>
            <a:r>
              <a:rPr lang="en-US" dirty="0" smtClean="0"/>
              <a:t>/</a:t>
            </a:r>
            <a:r>
              <a:rPr lang="en-US" dirty="0" err="1" smtClean="0"/>
              <a:t>Leptin</a:t>
            </a:r>
            <a:r>
              <a:rPr lang="en-US" dirty="0" smtClean="0"/>
              <a:t> Receptor Genes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479116" y="3462208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736354" y="3462208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559502" y="3727445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993592" y="3783707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073978" y="3462207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302264" y="3727444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93258" y="3309493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446962" y="3044255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832817" y="3020142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250830" y="3068366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347293" y="3839968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491989" y="3462208"/>
            <a:ext cx="514476" cy="53047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633483" y="3462207"/>
            <a:ext cx="908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Leptin</a:t>
            </a:r>
            <a:r>
              <a:rPr lang="en-US" dirty="0" smtClean="0"/>
              <a:t> </a:t>
            </a:r>
          </a:p>
          <a:p>
            <a:r>
              <a:rPr lang="en-US" dirty="0" smtClean="0"/>
              <a:t>Release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321608" y="3309494"/>
            <a:ext cx="15446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Leptin</a:t>
            </a:r>
            <a:endParaRPr lang="en-US" dirty="0" smtClean="0"/>
          </a:p>
          <a:p>
            <a:r>
              <a:rPr lang="en-US" dirty="0" smtClean="0"/>
              <a:t>Receptors in</a:t>
            </a:r>
          </a:p>
          <a:p>
            <a:r>
              <a:rPr lang="en-US" dirty="0" smtClean="0"/>
              <a:t>Hypothalamus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875733" y="3322042"/>
            <a:ext cx="10011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Reduced</a:t>
            </a:r>
          </a:p>
          <a:p>
            <a:r>
              <a:rPr lang="en-US" dirty="0" smtClean="0"/>
              <a:t>Food</a:t>
            </a:r>
          </a:p>
          <a:p>
            <a:r>
              <a:rPr lang="en-US" dirty="0" smtClean="0"/>
              <a:t>Intake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006465" y="3839968"/>
            <a:ext cx="6270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541867" y="3783707"/>
            <a:ext cx="6270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065664" y="3797509"/>
            <a:ext cx="6270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189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Leptin</a:t>
            </a:r>
            <a:r>
              <a:rPr lang="en-US" dirty="0" smtClean="0"/>
              <a:t> Summary</a:t>
            </a:r>
            <a:endParaRPr lang="en-US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979026"/>
              </p:ext>
            </p:extLst>
          </p:nvPr>
        </p:nvGraphicFramePr>
        <p:xfrm>
          <a:off x="241300" y="1480228"/>
          <a:ext cx="8553117" cy="340867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chemical type?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Protein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Adipocytes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Fat Expansion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LepR</a:t>
                      </a:r>
                      <a:r>
                        <a:rPr lang="en-US" baseline="0" dirty="0" smtClean="0"/>
                        <a:t> (JAK/STAT)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Activates</a:t>
                      </a:r>
                      <a:r>
                        <a:rPr lang="en-US" baseline="0" dirty="0" smtClean="0"/>
                        <a:t> POMC, Inhibits </a:t>
                      </a:r>
                      <a:r>
                        <a:rPr lang="en-US" baseline="0" dirty="0" err="1" smtClean="0"/>
                        <a:t>AgRP</a:t>
                      </a:r>
                      <a:r>
                        <a:rPr lang="en-US" baseline="0" dirty="0" smtClean="0"/>
                        <a:t> -&gt; Reduced Food Uptake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Adipose, Liver, Muscle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Fat Oxidation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 desensitization, reduced</a:t>
                      </a:r>
                      <a:r>
                        <a:rPr lang="en-US" baseline="0" dirty="0" smtClean="0"/>
                        <a:t> BBB transport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62209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1397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A </a:t>
            </a:r>
            <a:r>
              <a:rPr lang="en-US" dirty="0" smtClean="0">
                <a:latin typeface="Calibri" charset="0"/>
                <a:ea typeface="MS PGothic" charset="0"/>
              </a:rPr>
              <a:t>person with </a:t>
            </a:r>
            <a:r>
              <a:rPr lang="en-US" dirty="0" smtClean="0">
                <a:latin typeface="Calibri" charset="0"/>
                <a:ea typeface="MS PGothic" charset="0"/>
              </a:rPr>
              <a:t>no </a:t>
            </a:r>
            <a:r>
              <a:rPr lang="en-US" dirty="0" err="1" smtClean="0">
                <a:latin typeface="Calibri" charset="0"/>
                <a:ea typeface="MS PGothic" charset="0"/>
              </a:rPr>
              <a:t>Leptin</a:t>
            </a:r>
            <a:r>
              <a:rPr lang="en-US" dirty="0" smtClean="0">
                <a:latin typeface="Calibri" charset="0"/>
                <a:ea typeface="MS PGothic" charset="0"/>
              </a:rPr>
              <a:t> Receptor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>
            <a:normAutofit fontScale="85000" lnSpcReduction="10000"/>
          </a:bodyPr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Would </a:t>
            </a:r>
            <a:r>
              <a:rPr lang="en-US" dirty="0" smtClean="0">
                <a:latin typeface="Calibri" charset="0"/>
                <a:ea typeface="MS PGothic" charset="0"/>
              </a:rPr>
              <a:t>over-eat </a:t>
            </a:r>
            <a:r>
              <a:rPr lang="en-US" dirty="0" smtClean="0">
                <a:latin typeface="Calibri" charset="0"/>
                <a:ea typeface="MS PGothic" charset="0"/>
              </a:rPr>
              <a:t>because it cant respond to </a:t>
            </a:r>
            <a:r>
              <a:rPr lang="en-US" dirty="0" err="1" smtClean="0">
                <a:latin typeface="Calibri" charset="0"/>
                <a:ea typeface="MS PGothic" charset="0"/>
              </a:rPr>
              <a:t>leptin</a:t>
            </a:r>
            <a:endParaRPr lang="en-US" dirty="0" smtClean="0">
              <a:latin typeface="Calibri" charset="0"/>
              <a:ea typeface="MS PGothic" charset="0"/>
            </a:endParaRP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Would not eat because it cant respond to </a:t>
            </a:r>
            <a:r>
              <a:rPr lang="en-US" dirty="0" err="1" smtClean="0">
                <a:latin typeface="Calibri" charset="0"/>
                <a:ea typeface="MS PGothic" charset="0"/>
              </a:rPr>
              <a:t>leptin</a:t>
            </a:r>
            <a:endParaRPr lang="en-US" dirty="0" smtClean="0">
              <a:latin typeface="Calibri" charset="0"/>
              <a:ea typeface="MS PGothic" charset="0"/>
            </a:endParaRP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Would over-eat because it responds too strongly to </a:t>
            </a:r>
            <a:r>
              <a:rPr lang="en-US" dirty="0" err="1" smtClean="0">
                <a:latin typeface="Calibri" charset="0"/>
                <a:ea typeface="MS PGothic" charset="0"/>
              </a:rPr>
              <a:t>leptin</a:t>
            </a:r>
            <a:endParaRPr lang="en-US" dirty="0" smtClean="0">
              <a:latin typeface="Calibri" charset="0"/>
              <a:ea typeface="MS PGothic" charset="0"/>
            </a:endParaRP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Would not eat because it responds too strongly to </a:t>
            </a:r>
            <a:r>
              <a:rPr lang="en-US" dirty="0" err="1" smtClean="0">
                <a:latin typeface="Calibri" charset="0"/>
                <a:ea typeface="MS PGothic" charset="0"/>
              </a:rPr>
              <a:t>leptin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15" name="TPChart" descr="3C5CB492FB0C48D0A50966C600F9318CChart20160328165905978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3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4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13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86034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Ghrelin, the Hunger Hormone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3595"/>
          <a:stretch/>
        </p:blipFill>
        <p:spPr>
          <a:xfrm>
            <a:off x="843057" y="1463082"/>
            <a:ext cx="7359413" cy="466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5564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Ghrelin Summary</a:t>
            </a:r>
            <a:endParaRPr lang="en-US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9747857"/>
              </p:ext>
            </p:extLst>
          </p:nvPr>
        </p:nvGraphicFramePr>
        <p:xfrm>
          <a:off x="241300" y="1480228"/>
          <a:ext cx="8553117" cy="266699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Protein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Stomach Stretch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GHSR (</a:t>
                      </a:r>
                      <a:r>
                        <a:rPr lang="en-US" dirty="0" err="1" smtClean="0"/>
                        <a:t>Gq</a:t>
                      </a:r>
                      <a:r>
                        <a:rPr lang="en-US" dirty="0" smtClean="0"/>
                        <a:t>-GPCR)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AgRP</a:t>
                      </a:r>
                      <a:r>
                        <a:rPr lang="en-US" dirty="0" smtClean="0"/>
                        <a:t> Neurons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Inhibits </a:t>
                      </a:r>
                      <a:r>
                        <a:rPr lang="en-US" baseline="0" dirty="0" err="1" smtClean="0"/>
                        <a:t>AgRP</a:t>
                      </a:r>
                      <a:r>
                        <a:rPr lang="en-US" baseline="0" dirty="0" smtClean="0"/>
                        <a:t>-&gt; Increased Food Intake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 desensitization, reduced</a:t>
                      </a:r>
                      <a:r>
                        <a:rPr lang="en-US" baseline="0" dirty="0" smtClean="0"/>
                        <a:t> BBB transport, food intake -&gt; stomach stretch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48470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641" y="1417638"/>
            <a:ext cx="4724544" cy="515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28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3200" dirty="0" smtClean="0">
                <a:latin typeface="Calibri" charset="0"/>
                <a:ea typeface="MS PGothic" charset="0"/>
              </a:rPr>
              <a:t>A patient has a </a:t>
            </a:r>
            <a:r>
              <a:rPr lang="en-US" sz="3200" dirty="0" err="1" smtClean="0">
                <a:latin typeface="Calibri" charset="0"/>
                <a:ea typeface="MS PGothic" charset="0"/>
              </a:rPr>
              <a:t>pheochromocytoma</a:t>
            </a:r>
            <a:r>
              <a:rPr lang="en-US" sz="3200" dirty="0" smtClean="0">
                <a:latin typeface="Calibri" charset="0"/>
                <a:ea typeface="MS PGothic" charset="0"/>
              </a:rPr>
              <a:t>, we expect that this the patient should have:</a:t>
            </a:r>
            <a:endParaRPr lang="en-US" sz="3200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>
                <a:latin typeface="Calibri" charset="0"/>
                <a:ea typeface="MS PGothic" charset="0"/>
              </a:rPr>
              <a:t>T</a:t>
            </a:r>
            <a:r>
              <a:rPr lang="en-US" dirty="0" smtClean="0">
                <a:latin typeface="Calibri" charset="0"/>
                <a:ea typeface="MS PGothic" charset="0"/>
              </a:rPr>
              <a:t>achycardia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Reduced gluconeogenesis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Reduced lipolysis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smtClean="0">
                <a:latin typeface="Calibri" charset="0"/>
                <a:ea typeface="MS PGothic" charset="0"/>
              </a:rPr>
              <a:t>Increased salt </a:t>
            </a:r>
            <a:r>
              <a:rPr lang="en-US" dirty="0" smtClean="0">
                <a:latin typeface="Calibri" charset="0"/>
                <a:ea typeface="MS PGothic" charset="0"/>
              </a:rPr>
              <a:t>retention</a:t>
            </a:r>
          </a:p>
        </p:txBody>
      </p:sp>
      <p:pic>
        <p:nvPicPr>
          <p:cNvPr id="12" name="TPChart" descr="42725EE347B14F148181FF77C400322DChart20160328165900510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8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7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6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31502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PYY Summary</a:t>
            </a:r>
            <a:endParaRPr lang="en-US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4270034"/>
              </p:ext>
            </p:extLst>
          </p:nvPr>
        </p:nvGraphicFramePr>
        <p:xfrm>
          <a:off x="241300" y="1480228"/>
          <a:ext cx="8553117" cy="2763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51039"/>
                <a:gridCol w="2851039"/>
                <a:gridCol w="28510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Where is it made?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PYY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</a:t>
                      </a:r>
                      <a:r>
                        <a:rPr lang="en-US" b="1" baseline="0" dirty="0" smtClean="0"/>
                        <a:t> causes its release?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Nutrients in Colon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are its receptors?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Y1R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AgRP</a:t>
                      </a:r>
                      <a:r>
                        <a:rPr lang="en-US" dirty="0" smtClean="0"/>
                        <a:t>/POMC Neurons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What tissues does it affect?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Increased Food Intake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GI Tract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Smooth Muscle Contraction</a:t>
                      </a:r>
                      <a:r>
                        <a:rPr lang="en-US" baseline="0" dirty="0" smtClean="0"/>
                        <a:t> (GI Motility)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How does it</a:t>
                      </a:r>
                      <a:r>
                        <a:rPr lang="en-US" b="1" baseline="0" dirty="0" smtClean="0"/>
                        <a:t> get</a:t>
                      </a:r>
                      <a:r>
                        <a:rPr lang="en-US" b="1" dirty="0" smtClean="0"/>
                        <a:t> turned off?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Receptor desensitization, </a:t>
                      </a:r>
                      <a:r>
                        <a:rPr lang="en-US" baseline="0" dirty="0" smtClean="0"/>
                        <a:t>food moves out of GI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91596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Obesity and the BBB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Leptin</a:t>
            </a:r>
            <a:r>
              <a:rPr lang="en-US" dirty="0" smtClean="0"/>
              <a:t>, Ghrelin and Insulin transport is reduced.</a:t>
            </a:r>
          </a:p>
          <a:p>
            <a:r>
              <a:rPr lang="en-US" dirty="0" smtClean="0"/>
              <a:t>PYY and Adrenaline permeability is not reduced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8940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Monogenic Forms of Obesity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5706532"/>
              </p:ext>
            </p:extLst>
          </p:nvPr>
        </p:nvGraphicFramePr>
        <p:xfrm>
          <a:off x="457200" y="1600200"/>
          <a:ext cx="822960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840"/>
                <a:gridCol w="3418212"/>
                <a:gridCol w="380554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Incidence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LEP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Leptin</a:t>
                      </a:r>
                      <a:r>
                        <a:rPr lang="en-US" dirty="0" smtClean="0"/>
                        <a:t> -&gt; Reduces Appetite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LEPR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Leptin</a:t>
                      </a:r>
                      <a:r>
                        <a:rPr lang="en-US" dirty="0" smtClean="0"/>
                        <a:t>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2-5% of obese</a:t>
                      </a:r>
                      <a:r>
                        <a:rPr lang="en-US" baseline="0" dirty="0" smtClean="0"/>
                        <a:t> individuals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POMC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MSH/ACTH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MC4R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MSH</a:t>
                      </a:r>
                      <a:r>
                        <a:rPr lang="en-US" baseline="0" dirty="0" smtClean="0"/>
                        <a:t>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2-5% of obese individuals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BDNF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Downstream of MC4R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NTRK2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BDNF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Rare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96796" y="4936692"/>
            <a:ext cx="6816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could a </a:t>
            </a:r>
            <a:r>
              <a:rPr lang="en-US" dirty="0" err="1" smtClean="0"/>
              <a:t>leptin</a:t>
            </a:r>
            <a:r>
              <a:rPr lang="en-US" dirty="0" smtClean="0"/>
              <a:t> deficient patient be treated that might be different from how a </a:t>
            </a:r>
            <a:r>
              <a:rPr lang="en-US" dirty="0" err="1" smtClean="0"/>
              <a:t>idiopathically</a:t>
            </a:r>
            <a:r>
              <a:rPr lang="en-US" dirty="0" smtClean="0"/>
              <a:t> obese patient is treated?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2348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1397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Which hormone stimulates appetite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Insulin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err="1" smtClean="0">
                <a:latin typeface="Calibri" charset="0"/>
                <a:ea typeface="MS PGothic" charset="0"/>
              </a:rPr>
              <a:t>Leptin</a:t>
            </a:r>
            <a:endParaRPr lang="en-US" dirty="0" smtClean="0">
              <a:latin typeface="Calibri" charset="0"/>
              <a:ea typeface="MS PGothic" charset="0"/>
            </a:endParaRP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Ghrelin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PYY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15" name="TPChart" descr="4FDBD394681249A78978CE9CD5AA3FAFChart20160328165906016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3" name="TPResponseCounter"/>
          <p:cNvSpPr/>
          <p:nvPr>
            <p:custDataLst>
              <p:tags r:id="rId4"/>
            </p:custDataLst>
          </p:nvPr>
        </p:nvSpPr>
        <p:spPr>
          <a:xfrm>
            <a:off x="127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000000"/>
                </a:solidFill>
              </a:rPr>
              <a:t>Response Counter</a:t>
            </a: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4" name="TPCountdown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13" name="CountdownShape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ountdownText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15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92969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Describe </a:t>
            </a:r>
            <a:r>
              <a:rPr lang="en-US" dirty="0"/>
              <a:t>the appetite-regulating hormones secreted from the gut, how they are regulated and under what conditions they are released.</a:t>
            </a:r>
          </a:p>
          <a:p>
            <a:r>
              <a:rPr lang="en-US" dirty="0" smtClean="0"/>
              <a:t>Describe </a:t>
            </a:r>
            <a:r>
              <a:rPr lang="en-US" dirty="0"/>
              <a:t>the </a:t>
            </a:r>
            <a:r>
              <a:rPr lang="en-US" dirty="0" err="1"/>
              <a:t>AgRP</a:t>
            </a:r>
            <a:r>
              <a:rPr lang="en-US" dirty="0"/>
              <a:t>/POMC circuit and its relationship to both circulating factors and neuropeptides.</a:t>
            </a:r>
          </a:p>
          <a:p>
            <a:r>
              <a:rPr lang="en-US" dirty="0" smtClean="0"/>
              <a:t>Understand </a:t>
            </a:r>
            <a:r>
              <a:rPr lang="en-US" dirty="0"/>
              <a:t>the relationship between adipose mass and appetite regulation, including how </a:t>
            </a:r>
            <a:r>
              <a:rPr lang="en-US" dirty="0" err="1"/>
              <a:t>adipokines</a:t>
            </a:r>
            <a:r>
              <a:rPr lang="en-US" dirty="0"/>
              <a:t> are regulated and what role they play.</a:t>
            </a:r>
          </a:p>
          <a:p>
            <a:r>
              <a:rPr lang="en-US" dirty="0" smtClean="0"/>
              <a:t>List </a:t>
            </a:r>
            <a:r>
              <a:rPr lang="en-US" dirty="0"/>
              <a:t>the effects of insulin on appetite and what the neurological targets of insulin are.</a:t>
            </a:r>
          </a:p>
          <a:p>
            <a:r>
              <a:rPr lang="en-US" dirty="0" smtClean="0"/>
              <a:t>Describe </a:t>
            </a:r>
            <a:r>
              <a:rPr lang="en-US" dirty="0"/>
              <a:t>the role of the blood-brain barrier in the regulation of appetite and how it is altered in obesity.</a:t>
            </a:r>
          </a:p>
          <a:p>
            <a:r>
              <a:rPr lang="en-US" dirty="0" smtClean="0"/>
              <a:t>Describe </a:t>
            </a:r>
            <a:r>
              <a:rPr lang="en-US" dirty="0"/>
              <a:t>how hypothalamic feeding circuits integrate with other pleasure and reward circuits in the brain.</a:t>
            </a:r>
          </a:p>
          <a:p>
            <a:r>
              <a:rPr lang="en-US" dirty="0" smtClean="0"/>
              <a:t>Explain </a:t>
            </a:r>
            <a:r>
              <a:rPr lang="en-US" dirty="0"/>
              <a:t>how neuroendocrine obesity differs from idiopathic obesity and how they might be treated in different ways.</a:t>
            </a:r>
          </a:p>
        </p:txBody>
      </p:sp>
    </p:spTree>
    <p:extLst>
      <p:ext uri="{BB962C8B-B14F-4D97-AF65-F5344CB8AC3E}">
        <p14:creationId xmlns:p14="http://schemas.microsoft.com/office/powerpoint/2010/main" val="3474295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smtClean="0"/>
              <a:t>Name </a:t>
            </a:r>
            <a:r>
              <a:rPr lang="en-US" dirty="0"/>
              <a:t>the cell types of the Islets of Langerhans and name the hormones secreted by them.</a:t>
            </a:r>
          </a:p>
          <a:p>
            <a:r>
              <a:rPr lang="en-US" dirty="0" smtClean="0"/>
              <a:t>Describe </a:t>
            </a:r>
            <a:r>
              <a:rPr lang="en-US" dirty="0"/>
              <a:t>the main targets and functions of glucagon.</a:t>
            </a:r>
          </a:p>
          <a:p>
            <a:r>
              <a:rPr lang="en-US" dirty="0" smtClean="0"/>
              <a:t>List </a:t>
            </a:r>
            <a:r>
              <a:rPr lang="en-US" dirty="0"/>
              <a:t>the major factors that stimulate or inhibit glucagon and insulin.</a:t>
            </a:r>
          </a:p>
          <a:p>
            <a:r>
              <a:rPr lang="en-US" dirty="0" smtClean="0"/>
              <a:t>Describe </a:t>
            </a:r>
            <a:r>
              <a:rPr lang="en-US" dirty="0"/>
              <a:t>the important physiological roles of insulin.</a:t>
            </a:r>
          </a:p>
          <a:p>
            <a:r>
              <a:rPr lang="en-US" dirty="0" smtClean="0"/>
              <a:t>List </a:t>
            </a:r>
            <a:r>
              <a:rPr lang="en-US" dirty="0"/>
              <a:t>the major actions of insulin in muscle, adipose tissue, and liver.</a:t>
            </a:r>
          </a:p>
          <a:p>
            <a:r>
              <a:rPr lang="en-US" dirty="0" smtClean="0"/>
              <a:t>Explain </a:t>
            </a:r>
            <a:r>
              <a:rPr lang="en-US" dirty="0"/>
              <a:t>briefly the mechanism of glucose uptake into the muscle.</a:t>
            </a:r>
          </a:p>
          <a:p>
            <a:r>
              <a:rPr lang="en-US" dirty="0" smtClean="0"/>
              <a:t>Name </a:t>
            </a:r>
            <a:r>
              <a:rPr lang="en-US" dirty="0"/>
              <a:t>the tissues in which insulin facilitates glucose uptake and those in which insulin does not facilitate glucose uptake.</a:t>
            </a:r>
          </a:p>
          <a:p>
            <a:r>
              <a:rPr lang="en-US" dirty="0" smtClean="0"/>
              <a:t>List </a:t>
            </a:r>
            <a:r>
              <a:rPr lang="en-US" dirty="0"/>
              <a:t>the major factors that stimulate or inhibit insulin secretion.</a:t>
            </a:r>
          </a:p>
          <a:p>
            <a:r>
              <a:rPr lang="en-US" dirty="0" smtClean="0"/>
              <a:t>Draw </a:t>
            </a:r>
            <a:r>
              <a:rPr lang="en-US" dirty="0"/>
              <a:t>an oral glucose tolerance test (</a:t>
            </a:r>
            <a:r>
              <a:rPr lang="en-US" dirty="0" err="1"/>
              <a:t>oGTT</a:t>
            </a:r>
            <a:r>
              <a:rPr lang="en-US" dirty="0"/>
              <a:t>)  (glucose, insulin, and glucagon levels) and and describe what is occurring and why.  Explain how the two hormones act to promote glucose homeostasis in the plasma.</a:t>
            </a:r>
          </a:p>
          <a:p>
            <a:r>
              <a:rPr lang="en-US" dirty="0" smtClean="0"/>
              <a:t>State </a:t>
            </a:r>
            <a:r>
              <a:rPr lang="en-US" dirty="0"/>
              <a:t>which nutrient storages are preferably used for short-term regulation of energy metabolism if no nutrients are available from the GI tract.</a:t>
            </a:r>
          </a:p>
          <a:p>
            <a:r>
              <a:rPr lang="en-US" dirty="0" smtClean="0"/>
              <a:t>Discuss </a:t>
            </a:r>
            <a:r>
              <a:rPr lang="en-US" dirty="0"/>
              <a:t>the hormones involved, fuel storage capacity, fuel storage consumption, and glucose (or fatty acid) levels during 1) the postprandial period, 2) the post-absorptive period, 3) fasting.</a:t>
            </a:r>
          </a:p>
          <a:p>
            <a:r>
              <a:rPr lang="en-US" dirty="0" smtClean="0"/>
              <a:t>List </a:t>
            </a:r>
            <a:r>
              <a:rPr lang="en-US" dirty="0"/>
              <a:t>the insulin-counteracting hormones and their roles in glucose homeostasis. Discuss the hormones involved in minute-to-minute regulation and long-term regulation of glucose homeostasis.</a:t>
            </a:r>
          </a:p>
        </p:txBody>
      </p:sp>
    </p:spTree>
    <p:extLst>
      <p:ext uri="{BB962C8B-B14F-4D97-AF65-F5344CB8AC3E}">
        <p14:creationId xmlns:p14="http://schemas.microsoft.com/office/powerpoint/2010/main" val="513080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96" y="108522"/>
            <a:ext cx="8999303" cy="674947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951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VERSION" val="5"/>
  <p:tag name="TPFULLVERSION" val="05030.17.01"/>
  <p:tag name="PPTVERSION" val="14"/>
  <p:tag name="TPOS" val="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355C5CF5589E41B39E373E7E3FBFE1DA"/>
  <p:tag name="AUTOOPENPOLL" val="False"/>
  <p:tag name="TYPE" val="TrueFalse"/>
  <p:tag name="TPSLIDEBULLETSTYLE" val="2"/>
  <p:tag name="TPQUESTIONXML" val="&lt;?xml version=&quot;1.0&quot; encoding=&quot;UTF-8&quot; standalone=&quot;yes&quot;?&gt;&lt;questionlist&gt;&lt;properties&gt;&lt;guid&gt;1C632C2E57A94719801747925DD45096&lt;/guid&gt;&lt;date&gt;3/28/2016 04:54:46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355C5CF5589E41B39E373E7E3FBFE1DA&lt;/guid&gt;&lt;repollguid&gt;7338996356D244EFBD954F1D8B81EA19&lt;/repollguid&gt;&lt;sourceid&gt;511F279B9D804716BE2FA64EB1C57FD5&lt;/sourceid&gt;&lt;questiontext&gt;Can you recapitulate all the effects of GH by Providing IGF-1?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correctanswerindicator&gt;True&lt;/correctanswerindicator&gt;&lt;truefalse&gt;True&lt;/truefalse&gt;&lt;answers&gt;&lt;answer&gt;&lt;guid&gt;B628DE82078D47CD8B21C7B1FC161254&lt;/guid&gt;&lt;answertext&gt;True&lt;/answertext&gt;&lt;valuetype&gt;0&lt;/valuetype&gt;&lt;/answer&gt;&lt;answer&gt;&lt;guid&gt;212482CCD7B44A52B0167178EB943C88&lt;/guid&gt;&lt;answertext&gt;False&lt;/answertext&gt;&lt;valuetype&gt;0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605917CDD8C94B44845D4A41BE4A31A5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3892E77C2FE4460B915A8705A48A09F2&lt;/guid&gt;&lt;date&gt;3/28/2016 04:56:32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605917CDD8C94B44845D4A41BE4A31A5&lt;/guid&gt;&lt;repollguid&gt;D79C7B7D04BA4EA4ACEAD3D53738FB47&lt;/repollguid&gt;&lt;sourceid&gt;7F26B55FA2CE431BBC933E2CBA2D8E1D&lt;/sourceid&gt;&lt;questiontext&gt;Chronically elevated glucocorticoid signaling would cause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8B719C0CC6C643BE929C25366A03C2E5&lt;/guid&gt;&lt;answertext&gt;Hypoglycemia&lt;/answertext&gt;&lt;valuetype&gt;-1&lt;/valuetype&gt;&lt;/answer&gt;&lt;answer&gt;&lt;guid&gt;435A1C176EB74A14B94DE416D8F6149E&lt;/guid&gt;&lt;answertext&gt;Hyperglycemia&lt;/answertext&gt;&lt;valuetype&gt;1&lt;/valuetype&gt;&lt;/answer&gt;&lt;answer&gt;&lt;guid&gt;51BFC4DCEFD44397B5C696976F224968&lt;/guid&gt;&lt;answertext&gt;Muscle growth&lt;/answertext&gt;&lt;valuetype&gt;-1&lt;/valuetype&gt;&lt;/answer&gt;&lt;answer&gt;&lt;guid&gt;3566C13AC5054D7294BC6AC6C3BF6A08&lt;/guid&gt;&lt;answertext&gt;All of the above&lt;/answertext&gt;&lt;valuetype&gt;-1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049C68065F24426C9B4ACE621D055452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C3A256AEF39D475BBB155FB20F636A4B&lt;/guid&gt;&lt;date&gt;3/28/2016 04:54:46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049C68065F24426C9B4ACE621D055452&lt;/guid&gt;&lt;repollguid&gt;24BF2643A2924321957A0CC0586DE059&lt;/repollguid&gt;&lt;sourceid&gt;12664104CC2845C2AC966ED349CFB0A6&lt;/sourceid&gt;&lt;questiontext&gt;How Is Specificity Achieved in Hypothalamlic-Anterior Pituitary Signaling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6AB3BB6155274ADEAC84197C1AB37543&lt;/guid&gt;&lt;answertext&gt;Specialized target cells&lt;/answertext&gt;&lt;valuetype&gt;1&lt;/valuetype&gt;&lt;/answer&gt;&lt;answer&gt;&lt;guid&gt;3299AF3E9F124316B55E495D1DF72F2B&lt;/guid&gt;&lt;answertext&gt;Specific and direct neuronal connections&lt;/answertext&gt;&lt;valuetype&gt;-1&lt;/valuetype&gt;&lt;/answer&gt;&lt;answer&gt;&lt;guid&gt;87CE9E6C92D348B09B2E753C06F96938&lt;/guid&gt;&lt;answertext&gt;Different types of signaling cascades&lt;/answertext&gt;&lt;valuetype&gt;-1&lt;/valuetype&gt;&lt;/answer&gt;&lt;answer&gt;&lt;guid&gt;E5DFD57C1C96497E89491DA87CBDEA8C&lt;/guid&gt;&lt;answertext&gt;All of the above&lt;/answertext&gt;&lt;valuetype&gt;-1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8EAE6A464DBF4964821901DEE742EC57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2D714DFE480548F7A93F3EEDFD808DBE&lt;/guid&gt;&lt;date&gt;3/28/2016 04:56:16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8EAE6A464DBF4964821901DEE742EC57&lt;/guid&gt;&lt;repollguid&gt;845F1C7F34554BB89BBD7C641F191732&lt;/repollguid&gt;&lt;sourceid&gt;937A48F922654AC9A581DF5310CC2B33&lt;/sourceid&gt;&lt;questiontext&gt;Which process does cortisol accelerate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answers&gt;&lt;answer&gt;&lt;guid&gt;D3A80C45B82C418789C50EC7A76D52A9&lt;/guid&gt;&lt;answertext&gt;Glucose uptake in muscle&lt;/answertext&gt;&lt;valuetype&gt;-1&lt;/valuetype&gt;&lt;/answer&gt;&lt;answer&gt;&lt;guid&gt;D563185A78E2420488F0F54BE1AEB2CB&lt;/guid&gt;&lt;answertext&gt;Gluconeogenesis&lt;/answertext&gt;&lt;valuetype&gt;1&lt;/valuetype&gt;&lt;/answer&gt;&lt;answer&gt;&lt;guid&gt;AB79E7C706D643A48FE485F01EC37AEB&lt;/guid&gt;&lt;answertext&gt;Protein synthesis&lt;/answertext&gt;&lt;valuetype&gt;-1&lt;/valuetype&gt;&lt;/answer&gt;&lt;answer&gt;&lt;guid&gt;966B442A0B7A46BFB7CDD498BC71AFC7&lt;/guid&gt;&lt;answertext&gt;All of the above&lt;/answertext&gt;&lt;valuetype&gt;-1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42725EE347B14F148181FF77C400322D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39817F02A1D84429A6DF4709BE03EE41&lt;/guid&gt;&lt;date&gt;3/28/2016 04:54:46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42725EE347B14F148181FF77C400322D&lt;/guid&gt;&lt;repollguid&gt;95B68B3458B64DCFA09477FCAC0A4652&lt;/repollguid&gt;&lt;sourceid&gt;61114D32FDCB4BF5B974B4E92F74A87F&lt;/sourceid&gt;&lt;questiontext&gt;A patient has a pheochromocytoma, we expect that this the patient should have: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answers&gt;&lt;answer&gt;&lt;guid&gt;F2AB18A8DB2848EAB5568A249E219732&lt;/guid&gt;&lt;answertext&gt;Tachycardia&lt;/answertext&gt;&lt;valuetype&gt;0&lt;/valuetype&gt;&lt;/answer&gt;&lt;answer&gt;&lt;guid&gt;9BB903D79E6B4CE39CE3B2203C86C31D&lt;/guid&gt;&lt;answertext&gt;Reduced gluconeogenesis&lt;/answertext&gt;&lt;valuetype&gt;0&lt;/valuetype&gt;&lt;/answer&gt;&lt;answer&gt;&lt;guid&gt;E29FE315C5DF49FDB79092408C4001FC&lt;/guid&gt;&lt;answertext&gt;Reduced lipolysis&lt;/answertext&gt;&lt;valuetype&gt;0&lt;/valuetype&gt;&lt;/answer&gt;&lt;answer&gt;&lt;guid&gt;AFC1F65CBBAC490EB34ABE569DD042E1&lt;/guid&gt;&lt;answertext&gt;Increased salt retention&lt;/answertext&gt;&lt;valuetype&gt;0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F7A95F82344240F1BF0FF86AD581878C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B7DB2061269C40DD8E0A95AE4E90FFC7&lt;/guid&gt;&lt;date&gt;3/28/2016 04:54:46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F7A95F82344240F1BF0FF86AD581878C&lt;/guid&gt;&lt;repollguid&gt;3FD6993B0F43461682E7BA4E0D358452&lt;/repollguid&gt;&lt;sourceid&gt;42FAFABAAEFA46689F09ADE5638E1D63&lt;/sourceid&gt;&lt;questiontext&gt;GLUT4 Mediated Glucose Uptake Is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5937F2EE62CD4389A9D65FBF872B1C9C&lt;/guid&gt;&lt;answertext&gt;Active Transport&lt;/answertext&gt;&lt;valuetype&gt;-1&lt;/valuetype&gt;&lt;/answer&gt;&lt;answer&gt;&lt;guid&gt;4DEC4D7C8BBD41F8870437971612D1F9&lt;/guid&gt;&lt;answertext&gt;Passive Transport&lt;/answertext&gt;&lt;valuetype&gt;1&lt;/valuetype&gt;&lt;/answer&gt;&lt;answer&gt;&lt;guid&gt;9936645EBA3242928FC6EDFFD0F64865&lt;/guid&gt;&lt;answertext&gt;Neurosecretion&lt;/answertext&gt;&lt;valuetype&gt;-1&lt;/valuetype&gt;&lt;/answer&gt;&lt;answer&gt;&lt;guid&gt;30FEC257EA5B4EF69D90ABB462852BC1&lt;/guid&gt;&lt;answertext&gt;Cotransport&lt;/answertext&gt;&lt;valuetype&gt;-1&lt;/valuetype&gt;&lt;/answer&gt;&lt;answer&gt;&lt;guid&gt;7FE72BA57D054609842E7A20017505C9&lt;/guid&gt;&lt;answertext&gt;Transcriptional&lt;/answertext&gt;&lt;valuetype&gt;-1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A71AC11842314D5DA9352FA25CA80F67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86DC7B91C84D4F19AEB7A4D18C82D95C&lt;/guid&gt;&lt;date&gt;3/28/2016 04:54:46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A71AC11842314D5DA9352FA25CA80F67&lt;/guid&gt;&lt;repollguid&gt;6D5188F187AF4ED690D77FC9613050DC&lt;/repollguid&gt;&lt;sourceid&gt;C6834506C4B14828A54C6156EB794402&lt;/sourceid&gt;&lt;questiontext&gt;What hormone, other than glucagon activates glycogenolysis via PKA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3ABFB7385DB44085A77FEBDE3F741D27&lt;/guid&gt;&lt;answertext&gt;Cortisol&lt;/answertext&gt;&lt;valuetype&gt;-1&lt;/valuetype&gt;&lt;/answer&gt;&lt;answer&gt;&lt;guid&gt;1E3E6F0A8B284AB9954276C67C2BA5E2&lt;/guid&gt;&lt;answertext&gt;Growth Hormone&lt;/answertext&gt;&lt;valuetype&gt;-1&lt;/valuetype&gt;&lt;/answer&gt;&lt;answer&gt;&lt;guid&gt;81F8A692FC3F4C2FAB6F8411EAEBCE48&lt;/guid&gt;&lt;answertext&gt;Adrenaline&lt;/answertext&gt;&lt;valuetype&gt;1&lt;/valuetype&gt;&lt;/answer&gt;&lt;answer&gt;&lt;guid&gt;45CD347CF85C4B57A7B549EBE25D4DCF&lt;/guid&gt;&lt;answertext&gt;Vasopressin&lt;/answertext&gt;&lt;valuetype&gt;-1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BF71A8F4253E45ED8753431D783A22C7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806651CC44E54CC3A1D84703BB76778E&lt;/guid&gt;&lt;date&gt;3/28/2016 04:56:49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BF71A8F4253E45ED8753431D783A22C7&lt;/guid&gt;&lt;repollguid&gt;F9E8B5D4F07C4CFA892915F16F0145D6&lt;/repollguid&gt;&lt;sourceid&gt;EACBB044B2E14920BC3BCC9D067B4173&lt;/sourceid&gt;&lt;questiontext&gt;What does insulin NOT activate?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DF05F954EEBC4286851DBD893ABC6AA6&lt;/guid&gt;&lt;answertext&gt;Gluconeogenesis&lt;/answertext&gt;&lt;valuetype&gt;1&lt;/valuetype&gt;&lt;/answer&gt;&lt;answer&gt;&lt;guid&gt;B8BBC7DB9E2445CDB84C8CE9B8F64837&lt;/guid&gt;&lt;answertext&gt;Glucose Uptake&lt;/answertext&gt;&lt;valuetype&gt;-1&lt;/valuetype&gt;&lt;/answer&gt;&lt;answer&gt;&lt;guid&gt;EDB97AB999654D7382D34F9BE826653D&lt;/guid&gt;&lt;answertext&gt;Glycogenesis&lt;/answertext&gt;&lt;valuetype&gt;-1&lt;/valuetype&gt;&lt;/answer&gt;&lt;answer&gt;&lt;guid&gt;81185A7A2817490EBF3F597A3D706B10&lt;/guid&gt;&lt;answertext&gt;Glycolysis&lt;/answertext&gt;&lt;valuetype&gt;-1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ADA3C8C3DDFE40B8A57760E0864647B7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C619F96B259448D88C38C64457DA9728&lt;/guid&gt;&lt;date&gt;3/28/2016 04:54:46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ADA3C8C3DDFE40B8A57760E0864647B7&lt;/guid&gt;&lt;repollguid&gt;31D2DDABB0144A54A305D12086C85C0D&lt;/repollguid&gt;&lt;sourceid&gt;B2606EC2A1DB43C08E940E807CC58957&lt;/sourceid&gt;&lt;questiontext&gt;What is different between glucagon and adrenaline induced glycogen breakdown?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24127B3A3BA24B6C9248443B664BEDBC&lt;/guid&gt;&lt;answertext&gt;Different Receptors&lt;/answertext&gt;&lt;valuetype&gt;0&lt;/valuetype&gt;&lt;/answer&gt;&lt;answer&gt;&lt;guid&gt;7E7155DF4FEB43AAADC89215B9A83F70&lt;/guid&gt;&lt;answertext&gt;PKA Activation Is Important&lt;/answertext&gt;&lt;valuetype&gt;0&lt;/valuetype&gt;&lt;/answer&gt;&lt;answer&gt;&lt;guid&gt;55D0400B89AE4A6EA3FC26AC9E6109D0&lt;/guid&gt;&lt;answertext&gt;Postranslational Modifications&lt;/answertext&gt;&lt;valuetype&gt;0&lt;/valuetype&gt;&lt;/answer&gt;&lt;answer&gt;&lt;guid&gt;51E275041FDD48E6A3E0C216B38768D0&lt;/guid&gt;&lt;answertext&gt;Very Rapid&lt;/answertext&gt;&lt;valuetype&gt;0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265C0FB5CA7F4FF18806E33DC85AC523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7C5437E0D877496BA7BE93E793489EFF&lt;/guid&gt;&lt;date&gt;3/28/2016 04:54:46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265C0FB5CA7F4FF18806E33DC85AC523&lt;/guid&gt;&lt;repollguid&gt;7856655AB57846C99B49177C1AAB58FD&lt;/repollguid&gt;&lt;sourceid&gt;8A68E1DE19024F7C847C12A1AAE7AB46&lt;/sourceid&gt;&lt;questiontext&gt;During Fasting Which Is Elevated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A92269A006C749BDAA4B699A23EADAEC&lt;/guid&gt;&lt;answertext&gt;GIP&lt;/answertext&gt;&lt;valuetype&gt;-1&lt;/valuetype&gt;&lt;/answer&gt;&lt;answer&gt;&lt;guid&gt;3437EB5F65F8472DB03F3421A3D49397&lt;/guid&gt;&lt;answertext&gt;Insulin&lt;/answertext&gt;&lt;valuetype&gt;-1&lt;/valuetype&gt;&lt;/answer&gt;&lt;answer&gt;&lt;guid&gt;000633F0E1324F73942AC5A268D6458C&lt;/guid&gt;&lt;answertext&gt;Glucagon&lt;/answertext&gt;&lt;valuetype&gt;1&lt;/valuetype&gt;&lt;/answer&gt;&lt;answer&gt;&lt;guid&gt;A8CDA2541D8E48E8BD1A76D97E5B4A1B&lt;/guid&gt;&lt;answertext&gt;Glucose&lt;/answertext&gt;&lt;valuetype&gt;-1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3C5CB492FB0C48D0A50966C600F9318C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BB87122A893344E590D3C88EECF78096&lt;/guid&gt;&lt;date&gt;3/28/2016 04:57:56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3C5CB492FB0C48D0A50966C600F9318C&lt;/guid&gt;&lt;repollguid&gt;22963BB19086430FA2AE10C72C08FAE4&lt;/repollguid&gt;&lt;sourceid&gt;C6B65F42FFAE4468AF4592475F148BAE&lt;/sourceid&gt;&lt;questiontext&gt;A mouse with no Leptin Receptor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EBD158FCC0BE4C7C92272A5580269BBF&lt;/guid&gt;&lt;answertext&gt;Would overeat because it cant respond to leptin&lt;/answertext&gt;&lt;valuetype&gt;0&lt;/valuetype&gt;&lt;/answer&gt;&lt;answer&gt;&lt;guid&gt;A8A97E19F07A4D22B328F5ACDC17CD06&lt;/guid&gt;&lt;answertext&gt;Would not eat because it cant respond to leptin&lt;/answertext&gt;&lt;valuetype&gt;0&lt;/valuetype&gt;&lt;/answer&gt;&lt;answer&gt;&lt;guid&gt;F82BCE470EA44A7A8E9B4D9E6D2CA492&lt;/guid&gt;&lt;answertext&gt;Would over-eat because it responds too strongly to leptin&lt;/answertext&gt;&lt;valuetype&gt;0&lt;/valuetype&gt;&lt;/answer&gt;&lt;answer&gt;&lt;guid&gt;CC142E024E8B4396A2AB6BE40969B3A4&lt;/guid&gt;&lt;answertext&gt;Would not eat because it responds too strongly to leptin&lt;/answertext&gt;&lt;valuetype&gt;0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4FDBD394681249A78978CE9CD5AA3FAF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C118E358C21D46988D68EDAE7263BB0F&lt;/guid&gt;&lt;date&gt;3/28/2016 04:57:11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4FDBD394681249A78978CE9CD5AA3FAF&lt;/guid&gt;&lt;repollguid&gt;910275F7441E4335BBA71F10EAE8DBCC&lt;/repollguid&gt;&lt;sourceid&gt;FDF3A27EEB324E61923BA0A5C7309C91&lt;/sourceid&gt;&lt;questiontext&gt;Which hormone stimulates appetite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answers&gt;&lt;answer&gt;&lt;guid&gt;7B7981F82BD04557890A851E901E7A08&lt;/guid&gt;&lt;answertext&gt;Insulin&lt;/answertext&gt;&lt;valuetype&gt;0&lt;/valuetype&gt;&lt;/answer&gt;&lt;answer&gt;&lt;guid&gt;C90B205842C2430782A8F3833DE17803&lt;/guid&gt;&lt;answertext&gt;Leptin&lt;/answertext&gt;&lt;valuetype&gt;0&lt;/valuetype&gt;&lt;/answer&gt;&lt;answer&gt;&lt;guid&gt;6C1580A00B5F4527B03E44C5D1A5FC8D&lt;/guid&gt;&lt;answertext&gt;Ghrelin&lt;/answertext&gt;&lt;valuetype&gt;0&lt;/valuetype&gt;&lt;/answer&gt;&lt;answer&gt;&lt;guid&gt;010624D1E553472D98A1A3AEE12FA300&lt;/guid&gt;&lt;answertext&gt;PYY&lt;/answertext&gt;&lt;valuetype&gt;0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3ECFD246A2BA435E9600E9A12A7041A1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F0CA23C43A2F4FD8BB4E3C4C5DFC90D9&lt;/guid&gt;&lt;date&gt;3/28/2016 04:54:46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3ECFD246A2BA435E9600E9A12A7041A1&lt;/guid&gt;&lt;repollguid&gt;F14894AE62C14EFDA4F124F2B495CE06&lt;/repollguid&gt;&lt;sourceid&gt;B5C4401BFF6546BF8EBE6A07D785E908&lt;/sourceid&gt;&lt;questiontext&gt;Which hormone type is most likely to be able to cross plasma membranes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answers&gt;&lt;answer&gt;&lt;guid&gt;D1F92E73216B4D1DB3912CEB2B4A6EC9&lt;/guid&gt;&lt;answertext&gt;An amine such as adrenaline&lt;/answertext&gt;&lt;valuetype&gt;-1&lt;/valuetype&gt;&lt;/answer&gt;&lt;answer&gt;&lt;guid&gt;71F384547C4345109E320141F2D50942&lt;/guid&gt;&lt;answertext&gt;A peptide such as insulin&lt;/answertext&gt;&lt;valuetype&gt;-1&lt;/valuetype&gt;&lt;/answer&gt;&lt;answer&gt;&lt;guid&gt;8486C7C90D174DA184C9CF2A959D234A&lt;/guid&gt;&lt;answertext&gt;A polypeptide such as FSH&lt;/answertext&gt;&lt;valuetype&gt;-1&lt;/valuetype&gt;&lt;/answer&gt;&lt;answer&gt;&lt;guid&gt;CF85491A83F44765B09F2C1779B2BB77&lt;/guid&gt;&lt;answertext&gt;A steroid such as testosterone&lt;/answertext&gt;&lt;valuetype&gt;1&lt;/valuetype&gt;&lt;/answer&gt;&lt;/answers&gt;&lt;/multichoice&gt;&lt;/questions&gt;&lt;/questionlist&gt;"/>
  <p:tag name="LIVECHARTING" val="False"/>
  <p:tag name="HASRESULTS" val="False"/>
  <p:tag name="CHARTTYPE" val="0"/>
  <p:tag name="CHARTDEFINEDCOLORS" val="3,6,10,45,32,50,13,4,9,55,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Austin.thmx</Template>
  <TotalTime>1814</TotalTime>
  <Words>2883</Words>
  <Application>Microsoft Macintosh PowerPoint</Application>
  <PresentationFormat>On-screen Show (4:3)</PresentationFormat>
  <Paragraphs>480</Paragraphs>
  <Slides>74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5" baseType="lpstr">
      <vt:lpstr>Office Theme</vt:lpstr>
      <vt:lpstr>Pancreatic Function and Glucoregulation</vt:lpstr>
      <vt:lpstr>How Is Specificity Achieved in Hypothalamlic-Anterior Pituitary Signaling</vt:lpstr>
      <vt:lpstr>Which hormone type is most likely to be able to cross plasma membranes</vt:lpstr>
      <vt:lpstr>Can you recapitulate all the effects of GH by Providing IGF-1?</vt:lpstr>
      <vt:lpstr>Chronically elevated glucocorticoid signaling would cause</vt:lpstr>
      <vt:lpstr>Which process does cortisol accelerate</vt:lpstr>
      <vt:lpstr>A patient has a pheochromocytoma, we expect that this the patient should have:</vt:lpstr>
      <vt:lpstr>Learning Objectives</vt:lpstr>
      <vt:lpstr>PowerPoint Presentation</vt:lpstr>
      <vt:lpstr>Pancreatic Anatomy</vt:lpstr>
      <vt:lpstr>Diabetes Mellitus</vt:lpstr>
      <vt:lpstr>Diabetes in the United States</vt:lpstr>
      <vt:lpstr>Complications of Diabetes</vt:lpstr>
      <vt:lpstr>The Discovery of Insulin</vt:lpstr>
      <vt:lpstr>The Discovery of Insulin</vt:lpstr>
      <vt:lpstr>Regulation of Blood Glucose Levels</vt:lpstr>
      <vt:lpstr>Gluconeogenesis</vt:lpstr>
      <vt:lpstr>Glucose Uptake</vt:lpstr>
      <vt:lpstr>GLUT4 Mediated Glucose Uptake Is</vt:lpstr>
      <vt:lpstr>Glycogenesis</vt:lpstr>
      <vt:lpstr>Glycogenolysis</vt:lpstr>
      <vt:lpstr>What hormone, other than glucagon activates glycogenolysis via PKA</vt:lpstr>
      <vt:lpstr>Mechanisms to Reduce Blood Glucose</vt:lpstr>
      <vt:lpstr>Functions of Insulin</vt:lpstr>
      <vt:lpstr>Insulin Secretion</vt:lpstr>
      <vt:lpstr>Insulin Signaling – PI3K Signaling</vt:lpstr>
      <vt:lpstr>Key Role of PI3K in Insulin Signaling</vt:lpstr>
      <vt:lpstr>Akt Activation by the PI3K Pathway</vt:lpstr>
      <vt:lpstr>Insulin Stimulated GLUT4 Translocation</vt:lpstr>
      <vt:lpstr>How does insulin promote glycogenesis?</vt:lpstr>
      <vt:lpstr>How does insulin reduce gluconeogenesis</vt:lpstr>
      <vt:lpstr>Transcriptional Regulation of Gluconeogenesis</vt:lpstr>
      <vt:lpstr>What does insulin NOT activate?</vt:lpstr>
      <vt:lpstr>Mechanisms to Increase Blood Glucose</vt:lpstr>
      <vt:lpstr>Glucagon Secretion</vt:lpstr>
      <vt:lpstr>Glucagon Signaling</vt:lpstr>
      <vt:lpstr>How does glucagon regulate glycogenolysis?</vt:lpstr>
      <vt:lpstr>What is different between glucagon and adrenaline induced glycogen breakdown?</vt:lpstr>
      <vt:lpstr>How does glucagon promote gluconeogenesis? </vt:lpstr>
      <vt:lpstr>Transcriptional Regulation of Gluconeogenesis</vt:lpstr>
      <vt:lpstr>Nervous Control of Pancreatic Function</vt:lpstr>
      <vt:lpstr>Glucose and Hormones After a Meal</vt:lpstr>
      <vt:lpstr>Long Term Glucoregulation</vt:lpstr>
      <vt:lpstr>During Fasting Which Is Elevated</vt:lpstr>
      <vt:lpstr>Pathophysiology of Glucose Control</vt:lpstr>
      <vt:lpstr>Type I Diabetes Results from a Loss of Beta Cells</vt:lpstr>
      <vt:lpstr>Type II Diabetes</vt:lpstr>
      <vt:lpstr>Why Is There Insulin Resistance</vt:lpstr>
      <vt:lpstr>Discuss Amongst Yourselves</vt:lpstr>
      <vt:lpstr>Liver Insulin Receptor Knockout</vt:lpstr>
      <vt:lpstr>Mechanisms of Insulin Resistance</vt:lpstr>
      <vt:lpstr>Molecular Mechanisms of Insulin Resistance</vt:lpstr>
      <vt:lpstr>IRS Serine Phosphorylation</vt:lpstr>
      <vt:lpstr>Learning Objectives</vt:lpstr>
      <vt:lpstr>Regulation of Appetite</vt:lpstr>
      <vt:lpstr>Learning Objectives</vt:lpstr>
      <vt:lpstr>The Central Role of The Hypothalamus</vt:lpstr>
      <vt:lpstr>The POMC/AgRP Circuit</vt:lpstr>
      <vt:lpstr>Activation of AGRP Neurons is Sufficient to Promote Hunger</vt:lpstr>
      <vt:lpstr>Glucose Sensing Neurons</vt:lpstr>
      <vt:lpstr>Hormonal Control of Appetite</vt:lpstr>
      <vt:lpstr>Insulin Regulation of Appetite</vt:lpstr>
      <vt:lpstr>Leptin and the Ob/Ob Mouse</vt:lpstr>
      <vt:lpstr>The Leptin/Leptin Receptor Genes</vt:lpstr>
      <vt:lpstr>Leptin Summary</vt:lpstr>
      <vt:lpstr>A person with no Leptin Receptor</vt:lpstr>
      <vt:lpstr>Ghrelin, the Hunger Hormone</vt:lpstr>
      <vt:lpstr>Ghrelin Summary</vt:lpstr>
      <vt:lpstr>PYY</vt:lpstr>
      <vt:lpstr>PYY Summary</vt:lpstr>
      <vt:lpstr>Obesity and the BBB</vt:lpstr>
      <vt:lpstr>Monogenic Forms of Obesity</vt:lpstr>
      <vt:lpstr>Which hormone stimulates appetite</vt:lpstr>
      <vt:lpstr>Learning Objectives</vt:lpstr>
    </vt:vector>
  </TitlesOfParts>
  <Company>UT-HSC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Bridges</dc:creator>
  <cp:lastModifiedBy>Dave Bridges</cp:lastModifiedBy>
  <cp:revision>199</cp:revision>
  <dcterms:created xsi:type="dcterms:W3CDTF">2013-10-29T15:49:59Z</dcterms:created>
  <dcterms:modified xsi:type="dcterms:W3CDTF">2016-03-28T22:00:15Z</dcterms:modified>
</cp:coreProperties>
</file>